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4" r:id="rId3"/>
    <p:sldId id="296" r:id="rId4"/>
    <p:sldId id="258" r:id="rId5"/>
    <p:sldId id="259" r:id="rId6"/>
    <p:sldId id="272" r:id="rId7"/>
    <p:sldId id="287" r:id="rId8"/>
    <p:sldId id="300" r:id="rId9"/>
    <p:sldId id="275" r:id="rId10"/>
    <p:sldId id="308" r:id="rId11"/>
    <p:sldId id="309" r:id="rId12"/>
    <p:sldId id="298" r:id="rId13"/>
    <p:sldId id="307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293" r:id="rId2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51A0"/>
    <a:srgbClr val="475D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>
      <p:cViewPr varScale="1">
        <p:scale>
          <a:sx n="132" d="100"/>
          <a:sy n="132" d="100"/>
        </p:scale>
        <p:origin x="1050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noProof="0"/>
              <a:t>Cliquez pour modifier les styles du texte du masque</a:t>
            </a:r>
          </a:p>
          <a:p>
            <a:pPr lvl="1"/>
            <a:r>
              <a:rPr lang="fr-FR" altLang="en-US" noProof="0"/>
              <a:t>Deuxième niveau</a:t>
            </a:r>
          </a:p>
          <a:p>
            <a:pPr lvl="2"/>
            <a:r>
              <a:rPr lang="fr-FR" altLang="en-US" noProof="0"/>
              <a:t>Troisième niveau</a:t>
            </a:r>
          </a:p>
          <a:p>
            <a:pPr lvl="3"/>
            <a:r>
              <a:rPr lang="fr-FR" altLang="en-US" noProof="0"/>
              <a:t>Quatrième niveau</a:t>
            </a:r>
          </a:p>
          <a:p>
            <a:pPr lvl="4"/>
            <a:r>
              <a:rPr lang="fr-FR" altLang="en-US" noProof="0"/>
              <a:t>Cinquième niveau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C735B19-6A9D-411C-8EB0-8A8F456F6CB0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1201072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5b703a2c1e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g5b703a2c1e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7442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b703a2c1e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5b703a2c1e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6791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b703a2c1e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5b703a2c1e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9766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b730800f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5b730800f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5b730800f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6895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b730800f0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b730800f0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5b730800f0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942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b703a2c1e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5b703a2c1e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1165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b703a2c1e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5b703a2c1e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161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684713" y="6021388"/>
            <a:ext cx="3919537" cy="1825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fr-FR" altLang="en-US">
                <a:solidFill>
                  <a:srgbClr val="0551A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sdn-userdesk@seadatanet.org – www.seadatanet.org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44725" y="3295650"/>
            <a:ext cx="4775200" cy="365125"/>
          </a:xfrm>
        </p:spPr>
        <p:txBody>
          <a:bodyPr anchor="t">
            <a:spAutoFit/>
          </a:bodyPr>
          <a:lstStyle>
            <a:lvl1pPr>
              <a:defRPr sz="2400"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fr-FR" altLang="en-US" noProof="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8538" y="4667250"/>
            <a:ext cx="4751387" cy="517525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700">
                <a:solidFill>
                  <a:srgbClr val="0551A0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fr-FR" altLang="en-US" noProof="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2268538" y="5808663"/>
            <a:ext cx="6351587" cy="2127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fr-FR" altLang="en-US"/>
              <a:t>Meeting, Location, Dates (to </a:t>
            </a:r>
            <a:r>
              <a:rPr lang="fr-FR" altLang="en-US" err="1"/>
              <a:t>be</a:t>
            </a:r>
            <a:r>
              <a:rPr lang="fr-FR" altLang="en-US"/>
              <a:t> </a:t>
            </a:r>
            <a:r>
              <a:rPr lang="fr-FR" altLang="en-US" err="1"/>
              <a:t>changed</a:t>
            </a:r>
            <a:r>
              <a:rPr lang="fr-FR" altLang="en-US"/>
              <a:t> </a:t>
            </a:r>
            <a:r>
              <a:rPr lang="fr-FR" altLang="en-US" err="1"/>
              <a:t>with</a:t>
            </a:r>
            <a:r>
              <a:rPr lang="fr-FR" altLang="en-US"/>
              <a:t> header/</a:t>
            </a:r>
            <a:r>
              <a:rPr lang="fr-FR" altLang="en-US" err="1"/>
              <a:t>footer</a:t>
            </a:r>
            <a:r>
              <a:rPr lang="fr-FR" altLang="en-US"/>
              <a:t> menu)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713ED-BAC4-4A37-BF28-A5C4EF334827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/>
              <a:t>Meeting, Location, Dates (to be changed with header/footer menu)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59563" y="1255713"/>
            <a:ext cx="2016125" cy="50530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1255713"/>
            <a:ext cx="5895975" cy="5053012"/>
          </a:xfrm>
        </p:spPr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2F445-55D2-433E-BC81-9B7964E91EAD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/>
              <a:t>Meeting, Location, Dates (to be changed with header/footer menu)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9F4DE-DE8D-46E1-9AEB-D13FB67AF32B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/>
              <a:t>Meeting, Location, Dates (to be changed with header/footer menu)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135EC-A6DB-4304-951C-07039F012BB8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/>
              <a:t>Meeting, Location, Dates (to be changed with header/footer menu)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989138"/>
            <a:ext cx="3956050" cy="4319587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19638" y="1989138"/>
            <a:ext cx="3956050" cy="4319587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5F6CD-ECAE-404E-8244-13AC3623F569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/>
              <a:t>Meeting, Location, Dates (to be changed with header/footer menu)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34994-7689-4330-BD8F-51CFD1216F69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/>
              <a:t>Meeting, Location, Dates (to be changed with header/footer menu)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01D3D-C97D-4BA8-93E2-138A4B7E4AED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/>
              <a:t>Meeting, Location, Dates (to be changed with header/footer menu)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85A7F-ECD4-4D6A-962C-08EC8174D020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/>
              <a:t>Meeting, Location, Dates (to be changed with header/footer menu)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C8068-F5C6-4BAD-BDAC-6747E5907DC9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/>
              <a:t>Meeting, Location, Dates (to be changed with header/footer menu)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22F20-F28A-4DB4-BA5D-B515914AD129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/>
              <a:t>Meeting, Location, Dates (to be changed with header/footer menu)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255713"/>
            <a:ext cx="80645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989138"/>
            <a:ext cx="80645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415088"/>
            <a:ext cx="693737" cy="1825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solidFill>
                  <a:srgbClr val="0551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CF4A30D-1F12-4EC6-98E1-C42D3D0D45BD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611188" y="6415088"/>
            <a:ext cx="3919537" cy="1825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fr-FR" altLang="en-US">
                <a:solidFill>
                  <a:srgbClr val="0551A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sdn-userdesk@seadatanet.org – www.seadatanet.org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84438" y="620713"/>
            <a:ext cx="6135687" cy="212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400" b="1">
                <a:solidFill>
                  <a:srgbClr val="0551A0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FR" altLang="en-US"/>
              <a:t>Meeting, Location, Dates (to be changed with header/footer menu)</a:t>
            </a:r>
          </a:p>
        </p:txBody>
      </p:sp>
      <p:pic>
        <p:nvPicPr>
          <p:cNvPr id="2" name="Picture 10" descr="SeaDatacloud2017logo_low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11188" y="455613"/>
            <a:ext cx="13684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kern="1200">
          <a:solidFill>
            <a:srgbClr val="0551A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551A0"/>
          </a:solidFill>
          <a:latin typeface="Calibri" panose="020F050202020403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551A0"/>
          </a:solidFill>
          <a:latin typeface="Calibri" panose="020F050202020403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551A0"/>
          </a:solidFill>
          <a:latin typeface="Calibri" panose="020F050202020403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551A0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551A0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551A0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551A0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551A0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000" kern="1200">
          <a:solidFill>
            <a:srgbClr val="475D7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600" kern="1200">
          <a:solidFill>
            <a:srgbClr val="475D73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rgbClr val="475D73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rgbClr val="475D73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rgbClr val="475D7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orca.dkrz.de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rca.dkrz.d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295650"/>
            <a:ext cx="8534400" cy="1107996"/>
          </a:xfrm>
        </p:spPr>
        <p:txBody>
          <a:bodyPr/>
          <a:lstStyle/>
          <a:p>
            <a:r>
              <a:rPr lang="en-US" altLang="en-US" dirty="0"/>
              <a:t>WP10 – Virtual Research Environment –</a:t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>Introduction to the VRE </a:t>
            </a:r>
            <a:endParaRPr lang="en-US" alt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268538" y="4667250"/>
            <a:ext cx="4751387" cy="261610"/>
          </a:xfrm>
        </p:spPr>
        <p:txBody>
          <a:bodyPr/>
          <a:lstStyle/>
          <a:p>
            <a:r>
              <a:rPr lang="en-US" dirty="0"/>
              <a:t>WP10 </a:t>
            </a:r>
            <a:r>
              <a:rPr lang="en-US" dirty="0" smtClean="0"/>
              <a:t>team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2. </a:t>
            </a:r>
            <a:r>
              <a:rPr lang="en-US" sz="4000" dirty="0" smtClean="0"/>
              <a:t>Introduction to components</a:t>
            </a:r>
            <a:endParaRPr lang="en-US" sz="4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highlights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A9F4DE-DE8D-46E1-9AEB-D13FB67AF32B}" type="slidenum">
              <a:rPr lang="fr-FR" altLang="en-US" smtClean="0"/>
              <a:pPr>
                <a:defRPr/>
              </a:pPr>
              <a:t>10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396345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Dashboard</a:t>
            </a:r>
          </a:p>
          <a:p>
            <a:r>
              <a:rPr lang="en-US" dirty="0"/>
              <a:t>My workspace</a:t>
            </a:r>
          </a:p>
          <a:p>
            <a:r>
              <a:rPr lang="en-US" dirty="0" err="1" smtClean="0"/>
              <a:t>WebODV</a:t>
            </a:r>
            <a:endParaRPr lang="en-US" dirty="0" smtClean="0"/>
          </a:p>
          <a:p>
            <a:r>
              <a:rPr lang="en-US" dirty="0" smtClean="0"/>
              <a:t>DIVA</a:t>
            </a:r>
          </a:p>
          <a:p>
            <a:r>
              <a:rPr lang="en-US" dirty="0" smtClean="0"/>
              <a:t>Biological QC</a:t>
            </a:r>
          </a:p>
          <a:p>
            <a:r>
              <a:rPr lang="en-US" dirty="0" smtClean="0"/>
              <a:t>Additional visualization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135EC-A6DB-4304-951C-07039F012BB8}" type="slidenum">
              <a:rPr lang="fr-FR" altLang="en-US" smtClean="0"/>
              <a:pPr>
                <a:defRPr/>
              </a:pPr>
              <a:t>11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921718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3. </a:t>
            </a:r>
            <a:r>
              <a:rPr lang="en-US" sz="4000" dirty="0" err="1" smtClean="0"/>
              <a:t>Organisation</a:t>
            </a:r>
            <a:r>
              <a:rPr lang="en-US" sz="4000" dirty="0" smtClean="0"/>
              <a:t> of VRE sessions</a:t>
            </a:r>
            <a:endParaRPr lang="en-US" sz="4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A9F4DE-DE8D-46E1-9AEB-D13FB67AF32B}" type="slidenum">
              <a:rPr lang="fr-FR" altLang="en-US" smtClean="0"/>
              <a:pPr>
                <a:defRPr/>
              </a:pPr>
              <a:t>12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661745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7660E4-127A-49B2-9EDB-8C47E8422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35190E-D216-4EBE-A973-A3A931478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920232"/>
            <a:ext cx="5180012" cy="4319587"/>
          </a:xfrm>
        </p:spPr>
        <p:txBody>
          <a:bodyPr/>
          <a:lstStyle/>
          <a:p>
            <a:r>
              <a:rPr lang="en-US" sz="2000" dirty="0" smtClean="0"/>
              <a:t>Day 1:</a:t>
            </a:r>
          </a:p>
          <a:p>
            <a:pPr lvl="1"/>
            <a:r>
              <a:rPr lang="en-US" sz="1800" dirty="0" err="1" smtClean="0"/>
              <a:t>WebODV</a:t>
            </a:r>
            <a:r>
              <a:rPr lang="en-US" sz="1800" dirty="0" smtClean="0"/>
              <a:t> (Online)</a:t>
            </a:r>
          </a:p>
          <a:p>
            <a:pPr lvl="1"/>
            <a:r>
              <a:rPr lang="en-US" sz="1800" dirty="0" smtClean="0"/>
              <a:t>QC for biological data (offline)</a:t>
            </a:r>
            <a:endParaRPr lang="en-US" sz="1800" dirty="0"/>
          </a:p>
          <a:p>
            <a:r>
              <a:rPr lang="en-US" sz="2000" dirty="0" smtClean="0"/>
              <a:t>Day 2:</a:t>
            </a:r>
          </a:p>
          <a:p>
            <a:pPr lvl="1"/>
            <a:r>
              <a:rPr lang="en-US" sz="1800" dirty="0" smtClean="0"/>
              <a:t>DIVA (Online)</a:t>
            </a:r>
          </a:p>
          <a:p>
            <a:pPr lvl="1"/>
            <a:r>
              <a:rPr lang="en-US" sz="1800" dirty="0" smtClean="0"/>
              <a:t>Additional online visualization</a:t>
            </a:r>
          </a:p>
          <a:p>
            <a:r>
              <a:rPr lang="en-US" sz="2000" dirty="0" err="1" smtClean="0"/>
              <a:t>Organisation</a:t>
            </a:r>
            <a:r>
              <a:rPr lang="en-US" sz="2000" dirty="0" smtClean="0"/>
              <a:t>:</a:t>
            </a:r>
          </a:p>
          <a:p>
            <a:pPr lvl="1"/>
            <a:r>
              <a:rPr lang="en-US" sz="1800" dirty="0" smtClean="0"/>
              <a:t>One tutor per session</a:t>
            </a:r>
          </a:p>
          <a:p>
            <a:pPr lvl="1"/>
            <a:r>
              <a:rPr lang="en-US" sz="1800" dirty="0" smtClean="0"/>
              <a:t>Two students per laptop </a:t>
            </a:r>
          </a:p>
          <a:p>
            <a:pPr lvl="1"/>
            <a:r>
              <a:rPr lang="en-US" sz="1800" dirty="0" smtClean="0"/>
              <a:t>First demo, then training module</a:t>
            </a:r>
          </a:p>
          <a:p>
            <a:pPr lvl="1"/>
            <a:r>
              <a:rPr lang="en-US" sz="1800" dirty="0" smtClean="0"/>
              <a:t>Room for question and answers</a:t>
            </a:r>
          </a:p>
          <a:p>
            <a:pPr lvl="1"/>
            <a:r>
              <a:rPr lang="en-US" sz="1800" dirty="0" smtClean="0"/>
              <a:t>Feedback at end of the 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269932F-2223-4819-A6B0-4FEC86E3DB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A9F4DE-DE8D-46E1-9AEB-D13FB67AF32B}" type="slidenum">
              <a:rPr lang="fr-FR" altLang="en-US" smtClean="0"/>
              <a:pPr>
                <a:defRPr/>
              </a:pPr>
              <a:t>13</a:t>
            </a:fld>
            <a:endParaRPr lang="fr-FR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838200"/>
            <a:ext cx="3581400" cy="1939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831" y="2009577"/>
            <a:ext cx="3727938" cy="2019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1355" y="3528753"/>
            <a:ext cx="3683045" cy="19949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8831" y="4403976"/>
            <a:ext cx="3727938" cy="201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73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actions to start with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to </a:t>
            </a:r>
            <a:r>
              <a:rPr lang="en-US" dirty="0" smtClean="0">
                <a:hlinkClick r:id="rId2"/>
              </a:rPr>
              <a:t>https://orca.dkrz.de</a:t>
            </a:r>
            <a:endParaRPr lang="en-US" dirty="0" smtClean="0"/>
          </a:p>
          <a:p>
            <a:r>
              <a:rPr lang="en-US" dirty="0" smtClean="0"/>
              <a:t>Login with your Marine-ID</a:t>
            </a:r>
          </a:p>
          <a:p>
            <a:r>
              <a:rPr lang="en-US" dirty="0" smtClean="0"/>
              <a:t>Open the workspace </a:t>
            </a:r>
            <a:br>
              <a:rPr lang="en-US" dirty="0" smtClean="0"/>
            </a:br>
            <a:r>
              <a:rPr lang="en-US" dirty="0" smtClean="0"/>
              <a:t>(this may take some time first time)</a:t>
            </a:r>
          </a:p>
          <a:p>
            <a:r>
              <a:rPr lang="en-US" dirty="0" smtClean="0"/>
              <a:t>Upload/download some files</a:t>
            </a:r>
            <a:br>
              <a:rPr lang="en-US" dirty="0" smtClean="0"/>
            </a:br>
            <a:r>
              <a:rPr lang="en-US" dirty="0" smtClean="0"/>
              <a:t>(no spaces in file names)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A9F4DE-DE8D-46E1-9AEB-D13FB67AF32B}" type="slidenum">
              <a:rPr lang="fr-FR" altLang="en-US" smtClean="0"/>
              <a:pPr>
                <a:defRPr/>
              </a:pPr>
              <a:t>14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764466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/>
              <a:t>Login to VRE</a:t>
            </a:r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75D73"/>
              </a:buClr>
              <a:buSzPts val="2400"/>
              <a:buFont typeface="Calibri"/>
              <a:buNone/>
            </a:pPr>
            <a:r>
              <a:rPr lang="en-US" dirty="0" smtClean="0"/>
              <a:t>Some help from GRNET</a:t>
            </a:r>
            <a:endParaRPr dirty="0"/>
          </a:p>
        </p:txBody>
      </p:sp>
      <p:sp>
        <p:nvSpPr>
          <p:cNvPr id="88" name="Google Shape;88;p15"/>
          <p:cNvSpPr txBox="1">
            <a:spLocks noGrp="1"/>
          </p:cNvSpPr>
          <p:nvPr>
            <p:ph type="sldNum" idx="4294967295"/>
          </p:nvPr>
        </p:nvSpPr>
        <p:spPr>
          <a:xfrm>
            <a:off x="8027988" y="6415088"/>
            <a:ext cx="6936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0283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611188" y="1255713"/>
            <a:ext cx="80646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/>
              <a:t>Login to VRE via your MARINEiD</a:t>
            </a:r>
            <a:endParaRPr sz="4400"/>
          </a:p>
        </p:txBody>
      </p:sp>
      <p:sp>
        <p:nvSpPr>
          <p:cNvPr id="94" name="Google Shape;94;p16"/>
          <p:cNvSpPr txBox="1">
            <a:spLocks noGrp="1"/>
          </p:cNvSpPr>
          <p:nvPr>
            <p:ph type="body" idx="1"/>
          </p:nvPr>
        </p:nvSpPr>
        <p:spPr>
          <a:xfrm>
            <a:off x="611188" y="1989138"/>
            <a:ext cx="8064600" cy="43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680"/>
              </a:spcBef>
              <a:spcAft>
                <a:spcPts val="0"/>
              </a:spcAft>
              <a:buNone/>
            </a:pPr>
            <a:r>
              <a:rPr lang="fr-FR" sz="2400">
                <a:latin typeface="Arial"/>
                <a:ea typeface="Arial"/>
                <a:cs typeface="Arial"/>
                <a:sym typeface="Arial"/>
              </a:rPr>
              <a:t>Go to </a:t>
            </a:r>
            <a:r>
              <a:rPr lang="fr-FR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https://orca.dkrz.de/</a:t>
            </a:r>
            <a:r>
              <a:rPr lang="fr-FR" sz="2400">
                <a:latin typeface="Arial"/>
                <a:ea typeface="Arial"/>
                <a:cs typeface="Arial"/>
                <a:sym typeface="Arial"/>
              </a:rPr>
              <a:t> and click on “Login with MarineID” button.</a:t>
            </a:r>
            <a:endParaRPr sz="2400"/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6700" y="3497675"/>
            <a:ext cx="3710100" cy="169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9950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611188" y="1255713"/>
            <a:ext cx="80646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/>
              <a:t>Login to VRE via your MARINEiD</a:t>
            </a:r>
            <a:endParaRPr sz="4400"/>
          </a:p>
        </p:txBody>
      </p:sp>
      <p:sp>
        <p:nvSpPr>
          <p:cNvPr id="101" name="Google Shape;101;p17"/>
          <p:cNvSpPr txBox="1">
            <a:spLocks noGrp="1"/>
          </p:cNvSpPr>
          <p:nvPr>
            <p:ph type="body" idx="1"/>
          </p:nvPr>
        </p:nvSpPr>
        <p:spPr>
          <a:xfrm>
            <a:off x="611188" y="1989138"/>
            <a:ext cx="8064600" cy="43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680"/>
              </a:spcBef>
              <a:spcAft>
                <a:spcPts val="0"/>
              </a:spcAft>
              <a:buNone/>
            </a:pPr>
            <a:r>
              <a:rPr lang="fr-FR" sz="2400">
                <a:latin typeface="Arial"/>
                <a:ea typeface="Arial"/>
                <a:cs typeface="Arial"/>
                <a:sym typeface="Arial"/>
              </a:rPr>
              <a:t> Enter your MARINEiD credentials</a:t>
            </a:r>
            <a:endParaRPr sz="2400"/>
          </a:p>
        </p:txBody>
      </p:sp>
      <p:pic>
        <p:nvPicPr>
          <p:cNvPr id="102" name="Google Shape;102;p17"/>
          <p:cNvPicPr preferRelativeResize="0"/>
          <p:nvPr/>
        </p:nvPicPr>
        <p:blipFill rotWithShape="1">
          <a:blip r:embed="rId3">
            <a:alphaModFix/>
          </a:blip>
          <a:srcRect l="1434" r="1638"/>
          <a:stretch/>
        </p:blipFill>
        <p:spPr>
          <a:xfrm>
            <a:off x="1981675" y="3300825"/>
            <a:ext cx="4191550" cy="2371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836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title"/>
          </p:nvPr>
        </p:nvSpPr>
        <p:spPr>
          <a:xfrm>
            <a:off x="611188" y="1255713"/>
            <a:ext cx="8064600" cy="66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/>
              <a:t>Login to VRE via your MARINEiD</a:t>
            </a:r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body" idx="1"/>
          </p:nvPr>
        </p:nvSpPr>
        <p:spPr>
          <a:xfrm>
            <a:off x="950699" y="1989150"/>
            <a:ext cx="7725000" cy="431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3400"/>
              <a:t>Is it the first time you are using this type of login? Then you have to register </a:t>
            </a:r>
            <a:endParaRPr sz="340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3400"/>
          </a:p>
        </p:txBody>
      </p:sp>
      <p:sp>
        <p:nvSpPr>
          <p:cNvPr id="110" name="Google Shape;110;p18"/>
          <p:cNvSpPr txBox="1">
            <a:spLocks noGrp="1"/>
          </p:cNvSpPr>
          <p:nvPr>
            <p:ph type="sldNum" idx="4294967295"/>
          </p:nvPr>
        </p:nvSpPr>
        <p:spPr>
          <a:xfrm>
            <a:off x="8027988" y="6415088"/>
            <a:ext cx="693600" cy="1827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18</a:t>
            </a:fld>
            <a:endParaRPr/>
          </a:p>
        </p:txBody>
      </p:sp>
      <p:pic>
        <p:nvPicPr>
          <p:cNvPr id="111" name="Google Shape;111;p18"/>
          <p:cNvPicPr preferRelativeResize="0"/>
          <p:nvPr/>
        </p:nvPicPr>
        <p:blipFill rotWithShape="1">
          <a:blip r:embed="rId3">
            <a:alphaModFix/>
          </a:blip>
          <a:srcRect l="23196" t="22261" r="23674" b="21859"/>
          <a:stretch/>
        </p:blipFill>
        <p:spPr>
          <a:xfrm>
            <a:off x="1502025" y="3358300"/>
            <a:ext cx="3960801" cy="229742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8"/>
          <p:cNvSpPr txBox="1"/>
          <p:nvPr/>
        </p:nvSpPr>
        <p:spPr>
          <a:xfrm>
            <a:off x="5967275" y="3652475"/>
            <a:ext cx="29235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900">
                <a:solidFill>
                  <a:srgbClr val="475D73"/>
                </a:solidFill>
                <a:latin typeface="Calibri"/>
                <a:ea typeface="Calibri"/>
                <a:cs typeface="Calibri"/>
                <a:sym typeface="Calibri"/>
              </a:rPr>
              <a:t>No worries it’s only a one time process</a:t>
            </a:r>
            <a:endParaRPr sz="1300"/>
          </a:p>
        </p:txBody>
      </p:sp>
    </p:spTree>
    <p:extLst>
      <p:ext uri="{BB962C8B-B14F-4D97-AF65-F5344CB8AC3E}">
        <p14:creationId xmlns:p14="http://schemas.microsoft.com/office/powerpoint/2010/main" val="555269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title"/>
          </p:nvPr>
        </p:nvSpPr>
        <p:spPr>
          <a:xfrm>
            <a:off x="611188" y="1255713"/>
            <a:ext cx="8064600" cy="66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Why should I register?</a:t>
            </a:r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body" idx="1"/>
          </p:nvPr>
        </p:nvSpPr>
        <p:spPr>
          <a:xfrm>
            <a:off x="611188" y="1989138"/>
            <a:ext cx="8064600" cy="431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/>
              <a:t>This is a registration to give you access to certain groups and respective services.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/>
              <a:t>Register once and you will have permissions to use the services you need.</a:t>
            </a:r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sldNum" idx="4294967295"/>
          </p:nvPr>
        </p:nvSpPr>
        <p:spPr>
          <a:xfrm>
            <a:off x="8027988" y="6415088"/>
            <a:ext cx="693600" cy="1827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1678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6212A6-E0AC-440F-8EF7-C74FE6FCA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C67B7F-28CB-43FF-914C-FBC869916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2179855"/>
            <a:ext cx="8064500" cy="431958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SDC VRE – </a:t>
            </a:r>
            <a:r>
              <a:rPr lang="en-US" dirty="0" smtClean="0"/>
              <a:t>Short progress </a:t>
            </a:r>
            <a:r>
              <a:rPr lang="en-US" dirty="0"/>
              <a:t>summary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 to the </a:t>
            </a:r>
            <a:r>
              <a:rPr lang="en-US" dirty="0"/>
              <a:t>components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Organisation</a:t>
            </a:r>
            <a:r>
              <a:rPr lang="en-US" dirty="0" smtClean="0"/>
              <a:t> of training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A1F4B9E-4282-4A33-95EC-8F2A2B7864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A9F4DE-DE8D-46E1-9AEB-D13FB67AF32B}" type="slidenum">
              <a:rPr lang="fr-FR" altLang="en-US" smtClean="0"/>
              <a:pPr>
                <a:defRPr/>
              </a:pPr>
              <a:t>2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094315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>
            <a:spLocks noGrp="1"/>
          </p:cNvSpPr>
          <p:nvPr>
            <p:ph type="title"/>
          </p:nvPr>
        </p:nvSpPr>
        <p:spPr>
          <a:xfrm>
            <a:off x="611188" y="1255713"/>
            <a:ext cx="80646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/>
              <a:t>Is this your first time </a:t>
            </a:r>
            <a:endParaRPr sz="4400"/>
          </a:p>
        </p:txBody>
      </p:sp>
      <p:sp>
        <p:nvSpPr>
          <p:cNvPr id="126" name="Google Shape;126;p20"/>
          <p:cNvSpPr txBox="1">
            <a:spLocks noGrp="1"/>
          </p:cNvSpPr>
          <p:nvPr>
            <p:ph type="body" idx="1"/>
          </p:nvPr>
        </p:nvSpPr>
        <p:spPr>
          <a:xfrm>
            <a:off x="893988" y="1992213"/>
            <a:ext cx="8064600" cy="43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680"/>
              </a:spcBef>
              <a:spcAft>
                <a:spcPts val="0"/>
              </a:spcAft>
              <a:buNone/>
            </a:pPr>
            <a:r>
              <a:rPr lang="fr-FR" sz="2400">
                <a:latin typeface="Arial"/>
                <a:ea typeface="Arial"/>
                <a:cs typeface="Arial"/>
                <a:sym typeface="Arial"/>
              </a:rPr>
              <a:t>Apply the form</a:t>
            </a:r>
            <a:endParaRPr sz="2400"/>
          </a:p>
        </p:txBody>
      </p:sp>
      <p:pic>
        <p:nvPicPr>
          <p:cNvPr id="127" name="Google Shape;127;p20"/>
          <p:cNvPicPr preferRelativeResize="0"/>
          <p:nvPr/>
        </p:nvPicPr>
        <p:blipFill rotWithShape="1">
          <a:blip r:embed="rId3">
            <a:alphaModFix/>
          </a:blip>
          <a:srcRect l="9280" t="3319" r="9093" b="3691"/>
          <a:stretch/>
        </p:blipFill>
        <p:spPr>
          <a:xfrm>
            <a:off x="1349375" y="2793700"/>
            <a:ext cx="4908450" cy="3274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0031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>
            <a:spLocks noGrp="1"/>
          </p:cNvSpPr>
          <p:nvPr>
            <p:ph type="title"/>
          </p:nvPr>
        </p:nvSpPr>
        <p:spPr>
          <a:xfrm>
            <a:off x="611188" y="1255713"/>
            <a:ext cx="80646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/>
              <a:t>Is this your first time </a:t>
            </a:r>
            <a:endParaRPr sz="4400"/>
          </a:p>
        </p:txBody>
      </p:sp>
      <p:sp>
        <p:nvSpPr>
          <p:cNvPr id="133" name="Google Shape;133;p21"/>
          <p:cNvSpPr txBox="1">
            <a:spLocks noGrp="1"/>
          </p:cNvSpPr>
          <p:nvPr>
            <p:ph type="body" idx="1"/>
          </p:nvPr>
        </p:nvSpPr>
        <p:spPr>
          <a:xfrm>
            <a:off x="611188" y="1989138"/>
            <a:ext cx="8064600" cy="43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680"/>
              </a:spcBef>
              <a:spcAft>
                <a:spcPts val="0"/>
              </a:spcAft>
              <a:buNone/>
            </a:pPr>
            <a:r>
              <a:rPr lang="fr-FR" sz="2400">
                <a:latin typeface="Arial"/>
                <a:ea typeface="Arial"/>
                <a:cs typeface="Arial"/>
                <a:sym typeface="Arial"/>
              </a:rPr>
              <a:t>Registration completed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2663" y="2606175"/>
            <a:ext cx="6318684" cy="3702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1535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5E38DA-A6F7-492A-A360-F2A0F9565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370" y="2747818"/>
            <a:ext cx="8064500" cy="660400"/>
          </a:xfrm>
        </p:spPr>
        <p:txBody>
          <a:bodyPr/>
          <a:lstStyle/>
          <a:p>
            <a:r>
              <a:rPr lang="en-US" dirty="0" smtClean="0"/>
              <a:t>Now ready to move into the sessions.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Questions</a:t>
            </a:r>
            <a:r>
              <a:rPr lang="en-US" dirty="0"/>
              <a:t>, or suggestions?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AF35CF4-4BB6-4443-ADC2-886036B136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A9F4DE-DE8D-46E1-9AEB-D13FB67AF32B}" type="slidenum">
              <a:rPr lang="fr-FR" altLang="en-US" smtClean="0"/>
              <a:pPr>
                <a:defRPr/>
              </a:pPr>
              <a:t>22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290789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1. </a:t>
            </a:r>
            <a:r>
              <a:rPr lang="en-US" sz="4000" dirty="0" smtClean="0"/>
              <a:t>Short progress </a:t>
            </a:r>
            <a:r>
              <a:rPr lang="en-US" sz="4000" dirty="0"/>
              <a:t>summary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A9F4DE-DE8D-46E1-9AEB-D13FB67AF32B}" type="slidenum">
              <a:rPr lang="fr-FR" altLang="en-US" smtClean="0"/>
              <a:pPr>
                <a:defRPr/>
              </a:pPr>
              <a:t>3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093357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400" dirty="0" err="1">
                <a:latin typeface="Calibri" panose="020F0502020204030204" pitchFamily="34" charset="0"/>
                <a:cs typeface="Arial" panose="020B0604020202020204" pitchFamily="34" charset="0"/>
              </a:rPr>
              <a:t>SeaDataClouds</a:t>
            </a:r>
            <a:r>
              <a:rPr lang="en-GB" altLang="en-US" sz="4400" dirty="0">
                <a:latin typeface="Calibri" panose="020F0502020204030204" pitchFamily="34" charset="0"/>
                <a:cs typeface="Arial" panose="020B0604020202020204" pitchFamily="34" charset="0"/>
              </a:rPr>
              <a:t> VRE needs to: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Facilitate collaborative and individual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Combine data with subsets from other data resources, such as the ingested collections 	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Have a high capacity and performance for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processing and state-of-the-art web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visualisation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services</a:t>
            </a:r>
          </a:p>
          <a:p>
            <a:pPr marL="393700" lvl="1" indent="0" eaLnBrk="1" hangingPunct="1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GB" altLang="en-US"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205E9-3C41-4FA1-ACF2-8E7BE130C1A3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762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Respect privacy of users and differences in data policies. Differentiated users, different access to data and data products. 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 possible to configure virtual work spaces for individuals or groups to work on specific projects, including setting up of dedicated pools of data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Allow producers to decide whether their outcomes will be shared in the public domain or stay private	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 based and hosted on EUDAT’s infrastructure based on it B2-… service platforms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defRPr/>
            </a:pPr>
            <a:endParaRPr lang="en-GB" altLang="en-US"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205E9-3C41-4FA1-ACF2-8E7BE130C1A3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921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8511" y="972145"/>
            <a:ext cx="8229600" cy="1143000"/>
          </a:xfrm>
        </p:spPr>
        <p:txBody>
          <a:bodyPr/>
          <a:lstStyle/>
          <a:p>
            <a:r>
              <a:rPr lang="fr-FR" dirty="0" err="1"/>
              <a:t>Aim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to support 5 versatile use cases: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3" y="2276872"/>
            <a:ext cx="8280400" cy="396081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 sz="2400" b="1" dirty="0" err="1">
                <a:solidFill>
                  <a:srgbClr val="FF0000"/>
                </a:solidFill>
                <a:latin typeface="+mn-lt"/>
              </a:rPr>
              <a:t>SeaDataNet</a:t>
            </a:r>
            <a:r>
              <a:rPr lang="fr-FR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+mn-lt"/>
              </a:rPr>
              <a:t>Temperature</a:t>
            </a:r>
            <a:r>
              <a:rPr lang="fr-FR" sz="2400" b="1" dirty="0">
                <a:solidFill>
                  <a:srgbClr val="FF0000"/>
                </a:solidFill>
                <a:latin typeface="+mn-lt"/>
              </a:rPr>
              <a:t> and </a:t>
            </a:r>
            <a:r>
              <a:rPr lang="fr-FR" sz="2400" b="1" dirty="0" err="1">
                <a:solidFill>
                  <a:srgbClr val="FF0000"/>
                </a:solidFill>
                <a:latin typeface="+mn-lt"/>
              </a:rPr>
              <a:t>Salinity</a:t>
            </a:r>
            <a:r>
              <a:rPr lang="fr-FR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2400" dirty="0">
                <a:solidFill>
                  <a:srgbClr val="FF0000"/>
                </a:solidFill>
                <a:latin typeface="+mn-lt"/>
              </a:rPr>
              <a:t>water </a:t>
            </a:r>
            <a:r>
              <a:rPr lang="fr-FR" sz="2400" dirty="0" err="1">
                <a:solidFill>
                  <a:srgbClr val="FF0000"/>
                </a:solidFill>
                <a:latin typeface="+mn-lt"/>
              </a:rPr>
              <a:t>column</a:t>
            </a:r>
            <a:r>
              <a:rPr lang="fr-FR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+mn-lt"/>
              </a:rPr>
              <a:t>analysis</a:t>
            </a:r>
            <a:r>
              <a:rPr lang="fr-FR" sz="2400" dirty="0">
                <a:solidFill>
                  <a:srgbClr val="FF0000"/>
                </a:solidFill>
                <a:latin typeface="+mn-lt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b="1" dirty="0">
                <a:latin typeface="+mn-lt"/>
              </a:rPr>
              <a:t>EMODNET - </a:t>
            </a:r>
            <a:r>
              <a:rPr lang="fr-FR" sz="2400" b="1" dirty="0" err="1">
                <a:latin typeface="+mn-lt"/>
              </a:rPr>
              <a:t>Chemistry</a:t>
            </a:r>
            <a:r>
              <a:rPr lang="fr-FR" sz="2400" dirty="0">
                <a:latin typeface="+mn-lt"/>
              </a:rPr>
              <a:t>, </a:t>
            </a:r>
            <a:r>
              <a:rPr lang="fr-FR" sz="2400" dirty="0" err="1">
                <a:latin typeface="+mn-lt"/>
              </a:rPr>
              <a:t>same</a:t>
            </a:r>
            <a:r>
              <a:rPr lang="fr-FR" sz="2400" dirty="0">
                <a:latin typeface="+mn-lt"/>
              </a:rPr>
              <a:t> for bio-</a:t>
            </a:r>
            <a:r>
              <a:rPr lang="fr-FR" sz="2400" dirty="0" err="1">
                <a:latin typeface="+mn-lt"/>
              </a:rPr>
              <a:t>geo</a:t>
            </a:r>
            <a:r>
              <a:rPr lang="fr-FR" sz="2400" dirty="0">
                <a:latin typeface="+mn-lt"/>
              </a:rPr>
              <a:t>-</a:t>
            </a:r>
            <a:r>
              <a:rPr lang="fr-FR" sz="2400" dirty="0" err="1">
                <a:latin typeface="+mn-lt"/>
              </a:rPr>
              <a:t>chemistry</a:t>
            </a:r>
            <a:endParaRPr lang="fr-FR" sz="2400" dirty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400" b="1" dirty="0" err="1">
                <a:latin typeface="+mn-lt"/>
              </a:rPr>
              <a:t>SeaDataNet</a:t>
            </a:r>
            <a:r>
              <a:rPr lang="fr-FR" sz="2400" b="1" dirty="0">
                <a:latin typeface="+mn-lt"/>
              </a:rPr>
              <a:t> </a:t>
            </a:r>
            <a:r>
              <a:rPr lang="fr-FR" sz="2400" b="1" dirty="0" err="1">
                <a:latin typeface="+mn-lt"/>
              </a:rPr>
              <a:t>Biology</a:t>
            </a:r>
            <a:r>
              <a:rPr lang="fr-FR" sz="2400" b="1" dirty="0">
                <a:latin typeface="+mn-lt"/>
              </a:rPr>
              <a:t> </a:t>
            </a:r>
            <a:r>
              <a:rPr lang="fr-FR" sz="2400" b="1" dirty="0" err="1">
                <a:latin typeface="+mn-lt"/>
              </a:rPr>
              <a:t>Quality</a:t>
            </a:r>
            <a:r>
              <a:rPr lang="fr-FR" sz="2400" b="1" dirty="0">
                <a:latin typeface="+mn-lt"/>
              </a:rPr>
              <a:t> </a:t>
            </a:r>
            <a:r>
              <a:rPr lang="fr-FR" sz="2400" b="1" dirty="0" err="1">
                <a:latin typeface="+mn-lt"/>
              </a:rPr>
              <a:t>Assessment</a:t>
            </a:r>
            <a:endParaRPr lang="fr-FR" sz="2400" b="1" dirty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400" b="1" dirty="0">
                <a:latin typeface="+mn-lt"/>
              </a:rPr>
              <a:t>EMODNET - HRSM</a:t>
            </a:r>
            <a:r>
              <a:rPr lang="fr-FR" sz="2400" dirty="0">
                <a:latin typeface="+mn-lt"/>
              </a:rPr>
              <a:t>, DTM </a:t>
            </a:r>
            <a:r>
              <a:rPr lang="fr-FR" sz="2400" dirty="0" err="1">
                <a:latin typeface="+mn-lt"/>
              </a:rPr>
              <a:t>processing</a:t>
            </a:r>
            <a:endParaRPr lang="fr-FR" sz="2400" dirty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400" b="1" dirty="0" err="1">
                <a:latin typeface="+mn-lt"/>
              </a:rPr>
              <a:t>Processing</a:t>
            </a:r>
            <a:r>
              <a:rPr lang="fr-FR" sz="2400" b="1" dirty="0">
                <a:latin typeface="+mn-lt"/>
              </a:rPr>
              <a:t> and </a:t>
            </a:r>
            <a:r>
              <a:rPr lang="fr-FR" sz="2400" b="1" dirty="0" err="1">
                <a:latin typeface="+mn-lt"/>
              </a:rPr>
              <a:t>visualising</a:t>
            </a:r>
            <a:r>
              <a:rPr lang="fr-FR" sz="2400" b="1" dirty="0">
                <a:latin typeface="+mn-lt"/>
              </a:rPr>
              <a:t> data sets</a:t>
            </a:r>
          </a:p>
          <a:p>
            <a:endParaRPr lang="en-GB" sz="2400" dirty="0">
              <a:latin typeface="+mn-lt"/>
            </a:endParaRPr>
          </a:p>
        </p:txBody>
      </p:sp>
      <p:pic>
        <p:nvPicPr>
          <p:cNvPr id="5" name="Picture 4" descr="https://wwz.ifremer.fr/var/storage/images/medias-ifremer/medias-institut/actualites/2015/logo/logo-emodnet/1151629-1-fre-FR/logo-emodnet_fullsiz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88993"/>
            <a:ext cx="1657030" cy="48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9E7134D-B302-4EDA-9CBB-83D18BB764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A9F4DE-DE8D-46E1-9AEB-D13FB67AF32B}" type="slidenum">
              <a:rPr lang="fr-FR" altLang="en-US" smtClean="0"/>
              <a:pPr>
                <a:defRPr/>
              </a:pPr>
              <a:t>6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597194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CD029E-E6C5-42FF-9885-640762CBF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" y="314345"/>
            <a:ext cx="11331624" cy="1143000"/>
          </a:xfrm>
        </p:spPr>
        <p:txBody>
          <a:bodyPr/>
          <a:lstStyle/>
          <a:p>
            <a:pPr algn="ctr"/>
            <a:r>
              <a:rPr lang="en-US" sz="3600" dirty="0"/>
              <a:t>SDC VRE Architecture – level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80B8E1B-E790-4B5E-B781-1C27A6446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C09B4-4AF7-4DE8-870F-B68C3FF68CB1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6777038" cy="403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2781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CD029E-E6C5-42FF-9885-640762CBF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" y="314345"/>
            <a:ext cx="11331624" cy="1143000"/>
          </a:xfrm>
        </p:spPr>
        <p:txBody>
          <a:bodyPr/>
          <a:lstStyle/>
          <a:p>
            <a:pPr algn="ctr"/>
            <a:r>
              <a:rPr lang="en-US" sz="3600" dirty="0"/>
              <a:t>SDC VRE Architecture – level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80B8E1B-E790-4B5E-B781-1C27A6446B6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26DC09B4-4AF7-4DE8-870F-B68C3FF68CB1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45012"/>
            <a:ext cx="8077200" cy="5460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9034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62200" y="609600"/>
            <a:ext cx="8280400" cy="495300"/>
          </a:xfrm>
        </p:spPr>
        <p:txBody>
          <a:bodyPr/>
          <a:lstStyle/>
          <a:p>
            <a:r>
              <a:rPr lang="fr-FR" dirty="0"/>
              <a:t>First </a:t>
            </a:r>
            <a:r>
              <a:rPr lang="fr-FR" dirty="0" err="1"/>
              <a:t>functions</a:t>
            </a:r>
            <a:r>
              <a:rPr lang="fr-FR" dirty="0"/>
              <a:t> </a:t>
            </a:r>
            <a:r>
              <a:rPr lang="fr-FR" dirty="0" err="1"/>
              <a:t>targeted</a:t>
            </a:r>
            <a:r>
              <a:rPr lang="fr-FR" dirty="0"/>
              <a:t> of T/S </a:t>
            </a:r>
            <a:br>
              <a:rPr lang="fr-FR" dirty="0"/>
            </a:br>
            <a:r>
              <a:rPr lang="fr-FR" dirty="0" smtClean="0"/>
              <a:t>(abstract </a:t>
            </a:r>
            <a:r>
              <a:rPr lang="fr-FR" dirty="0"/>
              <a:t>of total use case!)</a:t>
            </a:r>
            <a:endParaRPr lang="en-GB" dirty="0"/>
          </a:p>
        </p:txBody>
      </p:sp>
      <p:graphicFrame>
        <p:nvGraphicFramePr>
          <p:cNvPr id="17" name="Espace réservé du contenu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9770216"/>
              </p:ext>
            </p:extLst>
          </p:nvPr>
        </p:nvGraphicFramePr>
        <p:xfrm>
          <a:off x="228600" y="1600200"/>
          <a:ext cx="8424936" cy="4762819"/>
        </p:xfrm>
        <a:graphic>
          <a:graphicData uri="http://schemas.openxmlformats.org/drawingml/2006/table">
            <a:tbl>
              <a:tblPr/>
              <a:tblGrid>
                <a:gridCol w="61206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765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log in with single sign on</a:t>
                      </a:r>
                    </a:p>
                  </a:txBody>
                  <a:tcPr marR="2523" marT="2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B2ACCESS + Marine-ID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2523" marT="2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765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integration GUI development</a:t>
                      </a:r>
                    </a:p>
                  </a:txBody>
                  <a:tcPr marR="2523" marT="2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Javascript</a:t>
                      </a:r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library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2523" marT="2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256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apply water column </a:t>
                      </a:r>
                      <a:r>
                        <a:rPr lang="en-GB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obs</a:t>
                      </a:r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quality control with friendly data editor and save result,</a:t>
                      </a:r>
                    </a:p>
                  </a:txBody>
                  <a:tcPr marR="2523" marT="2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webODV</a:t>
                      </a:r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2523" marT="2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016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advise data centre of the regional quality control</a:t>
                      </a:r>
                    </a:p>
                  </a:txBody>
                  <a:tcPr marR="2523" marT="2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3" marR="2523" marT="2523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090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be advised of quality control result (email of log of changes/anomalies sorted per DC)</a:t>
                      </a:r>
                    </a:p>
                  </a:txBody>
                  <a:tcPr marR="2523" marT="2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email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2523" marT="2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765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configure DIVA interpolation</a:t>
                      </a:r>
                    </a:p>
                  </a:txBody>
                  <a:tcPr marR="2523" marT="2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Jupyter</a:t>
                      </a:r>
                      <a:r>
                        <a:rPr lang="fr-FR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+ DIVA </a:t>
                      </a:r>
                      <a:r>
                        <a:rPr lang="fr-FR" sz="16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library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2523" marT="2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256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apply DIVA interpolation, send notification (email) when processing is completed</a:t>
                      </a:r>
                    </a:p>
                  </a:txBody>
                  <a:tcPr marR="2523" marT="2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3" marR="2523" marT="2523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090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visualize interpolation result together with original observations of other observations</a:t>
                      </a:r>
                    </a:p>
                  </a:txBody>
                  <a:tcPr marR="2523" marT="2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3" marR="2523" marT="2523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3256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extract and view profiles, time series, </a:t>
                      </a:r>
                      <a:r>
                        <a:rPr lang="en-GB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hovmuller</a:t>
                      </a:r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out of the interpolation result</a:t>
                      </a:r>
                    </a:p>
                  </a:txBody>
                  <a:tcPr marR="2523" marT="2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3" marR="2523" marT="2523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050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publish dataset results (metadata and data), get a DOI</a:t>
                      </a:r>
                    </a:p>
                  </a:txBody>
                  <a:tcPr marR="2523" marT="2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oceanBrowser+ERDDAP+sextant-dataCite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2523" marT="2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05BB984-FF2D-45D4-B5E3-5899027E6F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A9F4DE-DE8D-46E1-9AEB-D13FB67AF32B}" type="slidenum">
              <a:rPr lang="fr-FR" altLang="en-US" smtClean="0"/>
              <a:pPr>
                <a:defRPr/>
              </a:pPr>
              <a:t>9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534965827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Calibri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eaDataCloud.pot [Mode de compatibilité]" id="{57FC6986-2BD0-43BB-ACEC-85D2971105F7}" vid="{5FF008A0-E6D8-418E-B2FC-C5FA7669FA00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SeaDataCloud</Template>
  <TotalTime>573</TotalTime>
  <Words>505</Words>
  <Application>Microsoft Office PowerPoint</Application>
  <PresentationFormat>On-screen Show (4:3)</PresentationFormat>
  <Paragraphs>105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Modèle par défaut</vt:lpstr>
      <vt:lpstr>WP10 – Virtual Research Environment –  Introduction to the VRE </vt:lpstr>
      <vt:lpstr>Outline</vt:lpstr>
      <vt:lpstr>1. Short progress summary</vt:lpstr>
      <vt:lpstr>SeaDataClouds VRE needs to:</vt:lpstr>
      <vt:lpstr>PowerPoint Presentation</vt:lpstr>
      <vt:lpstr>Aim is to support 5 versatile use cases:</vt:lpstr>
      <vt:lpstr>SDC VRE Architecture – level 1</vt:lpstr>
      <vt:lpstr>SDC VRE Architecture – level 2</vt:lpstr>
      <vt:lpstr>First functions targeted of T/S  (abstract of total use case!)</vt:lpstr>
      <vt:lpstr>2. Introduction to components</vt:lpstr>
      <vt:lpstr>Components</vt:lpstr>
      <vt:lpstr>3. Organisation of VRE sessions</vt:lpstr>
      <vt:lpstr>Sessions</vt:lpstr>
      <vt:lpstr>Some actions to start with</vt:lpstr>
      <vt:lpstr>Login to VRE</vt:lpstr>
      <vt:lpstr>Login to VRE via your MARINEiD</vt:lpstr>
      <vt:lpstr>Login to VRE via your MARINEiD</vt:lpstr>
      <vt:lpstr>Login to VRE via your MARINEiD</vt:lpstr>
      <vt:lpstr>Why should I register?</vt:lpstr>
      <vt:lpstr>Is this your first time </vt:lpstr>
      <vt:lpstr>Is this your first time </vt:lpstr>
      <vt:lpstr>Now ready to move into the sessions.  Questions, or suggestions?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VRE progress - Technical side meeting</dc:title>
  <dc:creator>petert</dc:creator>
  <cp:lastModifiedBy>petert</cp:lastModifiedBy>
  <cp:revision>76</cp:revision>
  <dcterms:created xsi:type="dcterms:W3CDTF">2017-10-15T07:45:25Z</dcterms:created>
  <dcterms:modified xsi:type="dcterms:W3CDTF">2019-06-18T10:04:34Z</dcterms:modified>
</cp:coreProperties>
</file>