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90" r:id="rId2"/>
  </p:sldMasterIdLst>
  <p:notesMasterIdLst>
    <p:notesMasterId r:id="rId27"/>
  </p:notesMasterIdLst>
  <p:handoutMasterIdLst>
    <p:handoutMasterId r:id="rId28"/>
  </p:handoutMasterIdLst>
  <p:sldIdLst>
    <p:sldId id="336" r:id="rId3"/>
    <p:sldId id="405" r:id="rId4"/>
    <p:sldId id="424" r:id="rId5"/>
    <p:sldId id="445" r:id="rId6"/>
    <p:sldId id="433" r:id="rId7"/>
    <p:sldId id="456" r:id="rId8"/>
    <p:sldId id="457" r:id="rId9"/>
    <p:sldId id="458" r:id="rId10"/>
    <p:sldId id="461" r:id="rId11"/>
    <p:sldId id="467" r:id="rId12"/>
    <p:sldId id="468" r:id="rId13"/>
    <p:sldId id="466" r:id="rId14"/>
    <p:sldId id="459" r:id="rId15"/>
    <p:sldId id="451" r:id="rId16"/>
    <p:sldId id="452" r:id="rId17"/>
    <p:sldId id="460" r:id="rId18"/>
    <p:sldId id="462" r:id="rId19"/>
    <p:sldId id="463" r:id="rId20"/>
    <p:sldId id="465" r:id="rId21"/>
    <p:sldId id="464" r:id="rId22"/>
    <p:sldId id="471" r:id="rId23"/>
    <p:sldId id="472" r:id="rId24"/>
    <p:sldId id="435" r:id="rId25"/>
    <p:sldId id="470" r:id="rId26"/>
  </p:sldIdLst>
  <p:sldSz cx="9144000" cy="6858000" type="screen4x3"/>
  <p:notesSz cx="6799263" cy="9929813"/>
  <p:defaultTextStyle>
    <a:defPPr>
      <a:defRPr lang="fr-FR"/>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guide id="3" orient="horz" pos="3128">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000074"/>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46" autoAdjust="0"/>
    <p:restoredTop sz="97336" autoAdjust="0"/>
  </p:normalViewPr>
  <p:slideViewPr>
    <p:cSldViewPr>
      <p:cViewPr varScale="1">
        <p:scale>
          <a:sx n="111" d="100"/>
          <a:sy n="111" d="100"/>
        </p:scale>
        <p:origin x="1608" y="11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3" d="100"/>
          <a:sy n="63" d="100"/>
        </p:scale>
        <p:origin x="-2454" y="-114"/>
      </p:cViewPr>
      <p:guideLst>
        <p:guide orient="horz" pos="3224"/>
        <p:guide pos="2237"/>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7088" cy="497047"/>
          </a:xfrm>
          <a:prstGeom prst="rect">
            <a:avLst/>
          </a:prstGeom>
        </p:spPr>
        <p:txBody>
          <a:bodyPr vert="horz" lIns="91453" tIns="45726" rIns="91453" bIns="45726" rtlCol="0"/>
          <a:lstStyle>
            <a:lvl1pPr algn="l">
              <a:defRPr sz="1200">
                <a:cs typeface="Arial" pitchFamily="34" charset="0"/>
              </a:defRPr>
            </a:lvl1pPr>
          </a:lstStyle>
          <a:p>
            <a:pPr>
              <a:defRPr/>
            </a:pPr>
            <a:endParaRPr lang="en-GB"/>
          </a:p>
        </p:txBody>
      </p:sp>
      <p:sp>
        <p:nvSpPr>
          <p:cNvPr id="3" name="Espace réservé de la date 2"/>
          <p:cNvSpPr>
            <a:spLocks noGrp="1"/>
          </p:cNvSpPr>
          <p:nvPr>
            <p:ph type="dt" sz="quarter" idx="1"/>
          </p:nvPr>
        </p:nvSpPr>
        <p:spPr>
          <a:xfrm>
            <a:off x="3850587" y="1"/>
            <a:ext cx="2947088" cy="497047"/>
          </a:xfrm>
          <a:prstGeom prst="rect">
            <a:avLst/>
          </a:prstGeom>
        </p:spPr>
        <p:txBody>
          <a:bodyPr vert="horz" lIns="91453" tIns="45726" rIns="91453" bIns="45726" rtlCol="0"/>
          <a:lstStyle>
            <a:lvl1pPr algn="r">
              <a:defRPr sz="1200">
                <a:cs typeface="Arial" pitchFamily="34" charset="0"/>
              </a:defRPr>
            </a:lvl1pPr>
          </a:lstStyle>
          <a:p>
            <a:pPr>
              <a:defRPr/>
            </a:pPr>
            <a:fld id="{7EF1BF68-BFCE-4801-9D91-092FA6A09AFB}" type="datetimeFigureOut">
              <a:rPr lang="en-GB"/>
              <a:pPr>
                <a:defRPr/>
              </a:pPr>
              <a:t>25/10/2019</a:t>
            </a:fld>
            <a:endParaRPr lang="en-GB"/>
          </a:p>
        </p:txBody>
      </p:sp>
      <p:sp>
        <p:nvSpPr>
          <p:cNvPr id="4" name="Espace réservé du pied de page 3"/>
          <p:cNvSpPr>
            <a:spLocks noGrp="1"/>
          </p:cNvSpPr>
          <p:nvPr>
            <p:ph type="ftr" sz="quarter" idx="2"/>
          </p:nvPr>
        </p:nvSpPr>
        <p:spPr>
          <a:xfrm>
            <a:off x="1" y="9431179"/>
            <a:ext cx="2947088" cy="497046"/>
          </a:xfrm>
          <a:prstGeom prst="rect">
            <a:avLst/>
          </a:prstGeom>
        </p:spPr>
        <p:txBody>
          <a:bodyPr vert="horz" lIns="91453" tIns="45726" rIns="91453" bIns="45726" rtlCol="0" anchor="b"/>
          <a:lstStyle>
            <a:lvl1pPr algn="l">
              <a:defRPr sz="1200">
                <a:cs typeface="Arial" pitchFamily="34" charset="0"/>
              </a:defRPr>
            </a:lvl1pPr>
          </a:lstStyle>
          <a:p>
            <a:pPr>
              <a:defRPr/>
            </a:pPr>
            <a:endParaRPr lang="en-GB"/>
          </a:p>
        </p:txBody>
      </p:sp>
      <p:sp>
        <p:nvSpPr>
          <p:cNvPr id="5" name="Espace réservé du numéro de diapositive 4"/>
          <p:cNvSpPr>
            <a:spLocks noGrp="1"/>
          </p:cNvSpPr>
          <p:nvPr>
            <p:ph type="sldNum" sz="quarter" idx="3"/>
          </p:nvPr>
        </p:nvSpPr>
        <p:spPr>
          <a:xfrm>
            <a:off x="3850587" y="9431179"/>
            <a:ext cx="2947088" cy="497046"/>
          </a:xfrm>
          <a:prstGeom prst="rect">
            <a:avLst/>
          </a:prstGeom>
        </p:spPr>
        <p:txBody>
          <a:bodyPr vert="horz" wrap="square" lIns="91453" tIns="45726" rIns="91453" bIns="45726" numCol="1" anchor="b" anchorCtr="0" compatLnSpc="1">
            <a:prstTxWarp prst="textNoShape">
              <a:avLst/>
            </a:prstTxWarp>
          </a:bodyPr>
          <a:lstStyle>
            <a:lvl1pPr algn="r">
              <a:defRPr sz="1200"/>
            </a:lvl1pPr>
          </a:lstStyle>
          <a:p>
            <a:fld id="{B7A1B4B6-D000-46D8-A48D-34153474CB32}" type="slidenum">
              <a:rPr lang="en-GB" altLang="en-US"/>
              <a:pPr/>
              <a:t>‹N°›</a:t>
            </a:fld>
            <a:endParaRPr lang="en-GB" altLang="en-US"/>
          </a:p>
        </p:txBody>
      </p:sp>
    </p:spTree>
    <p:extLst>
      <p:ext uri="{BB962C8B-B14F-4D97-AF65-F5344CB8AC3E}">
        <p14:creationId xmlns:p14="http://schemas.microsoft.com/office/powerpoint/2010/main" val="2910903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7088" cy="497047"/>
          </a:xfrm>
          <a:prstGeom prst="rect">
            <a:avLst/>
          </a:prstGeom>
        </p:spPr>
        <p:txBody>
          <a:bodyPr vert="horz" lIns="91453" tIns="45726" rIns="91453" bIns="45726" rtlCol="0"/>
          <a:lstStyle>
            <a:lvl1pPr algn="l">
              <a:defRPr sz="1200">
                <a:cs typeface="Arial" charset="0"/>
              </a:defRPr>
            </a:lvl1pPr>
          </a:lstStyle>
          <a:p>
            <a:pPr>
              <a:defRPr/>
            </a:pPr>
            <a:endParaRPr lang="fr-FR"/>
          </a:p>
        </p:txBody>
      </p:sp>
      <p:sp>
        <p:nvSpPr>
          <p:cNvPr id="3" name="Espace réservé de la date 2"/>
          <p:cNvSpPr>
            <a:spLocks noGrp="1"/>
          </p:cNvSpPr>
          <p:nvPr>
            <p:ph type="dt" idx="1"/>
          </p:nvPr>
        </p:nvSpPr>
        <p:spPr>
          <a:xfrm>
            <a:off x="3850587" y="1"/>
            <a:ext cx="2947088" cy="497047"/>
          </a:xfrm>
          <a:prstGeom prst="rect">
            <a:avLst/>
          </a:prstGeom>
        </p:spPr>
        <p:txBody>
          <a:bodyPr vert="horz" lIns="91453" tIns="45726" rIns="91453" bIns="45726" rtlCol="0"/>
          <a:lstStyle>
            <a:lvl1pPr algn="r">
              <a:defRPr sz="1200">
                <a:cs typeface="Arial" charset="0"/>
              </a:defRPr>
            </a:lvl1pPr>
          </a:lstStyle>
          <a:p>
            <a:pPr>
              <a:defRPr/>
            </a:pPr>
            <a:fld id="{F886DF18-6359-4841-8CAE-1910A74BFD4F}" type="datetimeFigureOut">
              <a:rPr lang="fr-FR"/>
              <a:pPr>
                <a:defRPr/>
              </a:pPr>
              <a:t>25/10/2019</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53" tIns="45726" rIns="91453" bIns="45726" rtlCol="0" anchor="ctr"/>
          <a:lstStyle/>
          <a:p>
            <a:pPr lvl="0"/>
            <a:endParaRPr lang="fr-FR" noProof="0" smtClean="0"/>
          </a:p>
        </p:txBody>
      </p:sp>
      <p:sp>
        <p:nvSpPr>
          <p:cNvPr id="5" name="Espace réservé des commentaires 4"/>
          <p:cNvSpPr>
            <a:spLocks noGrp="1"/>
          </p:cNvSpPr>
          <p:nvPr>
            <p:ph type="body" sz="quarter" idx="3"/>
          </p:nvPr>
        </p:nvSpPr>
        <p:spPr>
          <a:xfrm>
            <a:off x="679609" y="4716384"/>
            <a:ext cx="5440046" cy="4468654"/>
          </a:xfrm>
          <a:prstGeom prst="rect">
            <a:avLst/>
          </a:prstGeom>
        </p:spPr>
        <p:txBody>
          <a:bodyPr vert="horz" lIns="91453" tIns="45726" rIns="91453" bIns="45726"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1" y="9431179"/>
            <a:ext cx="2947088" cy="497046"/>
          </a:xfrm>
          <a:prstGeom prst="rect">
            <a:avLst/>
          </a:prstGeom>
        </p:spPr>
        <p:txBody>
          <a:bodyPr vert="horz" lIns="91453" tIns="45726" rIns="91453" bIns="45726" rtlCol="0" anchor="b"/>
          <a:lstStyle>
            <a:lvl1pPr algn="l">
              <a:defRPr sz="1200">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50587" y="9431179"/>
            <a:ext cx="2947088" cy="497046"/>
          </a:xfrm>
          <a:prstGeom prst="rect">
            <a:avLst/>
          </a:prstGeom>
        </p:spPr>
        <p:txBody>
          <a:bodyPr vert="horz" wrap="square" lIns="91453" tIns="45726" rIns="91453" bIns="45726" numCol="1" anchor="b" anchorCtr="0" compatLnSpc="1">
            <a:prstTxWarp prst="textNoShape">
              <a:avLst/>
            </a:prstTxWarp>
          </a:bodyPr>
          <a:lstStyle>
            <a:lvl1pPr algn="r">
              <a:defRPr sz="1200"/>
            </a:lvl1pPr>
          </a:lstStyle>
          <a:p>
            <a:fld id="{2FC2FCBD-C4C6-4F4E-9C74-A34585664ABE}" type="slidenum">
              <a:rPr lang="fr-FR" altLang="en-US"/>
              <a:pPr/>
              <a:t>‹N°›</a:t>
            </a:fld>
            <a:endParaRPr lang="fr-FR" altLang="en-US"/>
          </a:p>
        </p:txBody>
      </p:sp>
    </p:spTree>
    <p:extLst>
      <p:ext uri="{BB962C8B-B14F-4D97-AF65-F5344CB8AC3E}">
        <p14:creationId xmlns:p14="http://schemas.microsoft.com/office/powerpoint/2010/main" val="2595529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3055" indent="-285790" eaLnBrk="0" hangingPunct="0">
              <a:defRPr>
                <a:solidFill>
                  <a:schemeClr val="tx1"/>
                </a:solidFill>
                <a:latin typeface="Calibri" panose="020F0502020204030204" pitchFamily="34" charset="0"/>
                <a:cs typeface="Arial" panose="020B0604020202020204" pitchFamily="34" charset="0"/>
              </a:defRPr>
            </a:lvl2pPr>
            <a:lvl3pPr marL="1143161" indent="-228632" eaLnBrk="0" hangingPunct="0">
              <a:defRPr>
                <a:solidFill>
                  <a:schemeClr val="tx1"/>
                </a:solidFill>
                <a:latin typeface="Calibri" panose="020F0502020204030204" pitchFamily="34" charset="0"/>
                <a:cs typeface="Arial" panose="020B0604020202020204" pitchFamily="34" charset="0"/>
              </a:defRPr>
            </a:lvl3pPr>
            <a:lvl4pPr marL="1600424" indent="-228632" eaLnBrk="0" hangingPunct="0">
              <a:defRPr>
                <a:solidFill>
                  <a:schemeClr val="tx1"/>
                </a:solidFill>
                <a:latin typeface="Calibri" panose="020F0502020204030204" pitchFamily="34" charset="0"/>
                <a:cs typeface="Arial" panose="020B0604020202020204" pitchFamily="34" charset="0"/>
              </a:defRPr>
            </a:lvl4pPr>
            <a:lvl5pPr marL="2057688" indent="-228632" eaLnBrk="0" hangingPunct="0">
              <a:defRPr>
                <a:solidFill>
                  <a:schemeClr val="tx1"/>
                </a:solidFill>
                <a:latin typeface="Calibri" panose="020F0502020204030204" pitchFamily="34" charset="0"/>
                <a:cs typeface="Arial" panose="020B0604020202020204" pitchFamily="34" charset="0"/>
              </a:defRPr>
            </a:lvl5pPr>
            <a:lvl6pPr marL="2514952" indent="-228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216" indent="-228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481" indent="-228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744" indent="-228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581AF30-C045-4395-A5D9-10ECF10D5344}" type="slidenum">
              <a:rPr lang="es-ES" altLang="en-US"/>
              <a:pPr eaLnBrk="1" hangingPunct="1"/>
              <a:t>1</a:t>
            </a:fld>
            <a:endParaRPr lang="es-ES" altLang="en-US"/>
          </a:p>
        </p:txBody>
      </p:sp>
    </p:spTree>
    <p:extLst>
      <p:ext uri="{BB962C8B-B14F-4D97-AF65-F5344CB8AC3E}">
        <p14:creationId xmlns:p14="http://schemas.microsoft.com/office/powerpoint/2010/main" val="355559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2844800" y="6165850"/>
            <a:ext cx="2133600" cy="365125"/>
          </a:xfrm>
          <a:prstGeom prst="rect">
            <a:avLst/>
          </a:prstGeom>
        </p:spPr>
        <p:txBody>
          <a:bodyPr/>
          <a:lstStyle>
            <a:lvl1pPr>
              <a:defRPr>
                <a:cs typeface="Arial" charset="0"/>
              </a:defRPr>
            </a:lvl1pPr>
          </a:lstStyle>
          <a:p>
            <a:pPr>
              <a:defRPr/>
            </a:pPr>
            <a:endParaRPr lang="fr-FR"/>
          </a:p>
        </p:txBody>
      </p:sp>
    </p:spTree>
    <p:extLst>
      <p:ext uri="{BB962C8B-B14F-4D97-AF65-F5344CB8AC3E}">
        <p14:creationId xmlns:p14="http://schemas.microsoft.com/office/powerpoint/2010/main" val="82392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lgn="ctr">
              <a:defRPr>
                <a:solidFill>
                  <a:schemeClr val="tx1"/>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pic>
        <p:nvPicPr>
          <p:cNvPr id="4" name="Imag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39952" y="116632"/>
            <a:ext cx="11795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userDrawn="1"/>
        </p:nvPicPr>
        <p:blipFill>
          <a:blip r:embed="rId3"/>
          <a:stretch>
            <a:fillRect/>
          </a:stretch>
        </p:blipFill>
        <p:spPr>
          <a:xfrm>
            <a:off x="-266700" y="-99392"/>
            <a:ext cx="9677400" cy="2114550"/>
          </a:xfrm>
          <a:prstGeom prst="rect">
            <a:avLst/>
          </a:prstGeom>
        </p:spPr>
      </p:pic>
      <p:sp>
        <p:nvSpPr>
          <p:cNvPr id="6" name="ZoneTexte 5"/>
          <p:cNvSpPr txBox="1"/>
          <p:nvPr userDrawn="1"/>
        </p:nvSpPr>
        <p:spPr>
          <a:xfrm>
            <a:off x="7380312" y="1772816"/>
            <a:ext cx="1553952" cy="461665"/>
          </a:xfrm>
          <a:prstGeom prst="rect">
            <a:avLst/>
          </a:prstGeom>
          <a:noFill/>
        </p:spPr>
        <p:txBody>
          <a:bodyPr wrap="none" rtlCol="0">
            <a:spAutoFit/>
          </a:bodyPr>
          <a:lstStyle/>
          <a:p>
            <a:r>
              <a:rPr lang="en-GB" sz="1200" dirty="0" smtClean="0">
                <a:solidFill>
                  <a:schemeClr val="bg1"/>
                </a:solidFill>
              </a:rPr>
              <a:t>mercator-ocean.eu</a:t>
            </a:r>
          </a:p>
          <a:p>
            <a:r>
              <a:rPr lang="en-GB" sz="1200" dirty="0" smtClean="0">
                <a:solidFill>
                  <a:schemeClr val="tx2">
                    <a:lumMod val="75000"/>
                  </a:schemeClr>
                </a:solidFill>
              </a:rPr>
              <a:t>marine.Copernicus.eu</a:t>
            </a:r>
            <a:endParaRPr lang="en-GB" sz="1200" dirty="0">
              <a:solidFill>
                <a:schemeClr val="tx2">
                  <a:lumMod val="75000"/>
                </a:schemeClr>
              </a:solidFill>
            </a:endParaRPr>
          </a:p>
        </p:txBody>
      </p:sp>
      <p:pic>
        <p:nvPicPr>
          <p:cNvPr id="7" name="Imag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91880" y="-118818"/>
            <a:ext cx="2147763" cy="2147763"/>
          </a:xfrm>
          <a:prstGeom prst="rect">
            <a:avLst/>
          </a:prstGeom>
        </p:spPr>
      </p:pic>
    </p:spTree>
    <p:extLst>
      <p:ext uri="{BB962C8B-B14F-4D97-AF65-F5344CB8AC3E}">
        <p14:creationId xmlns:p14="http://schemas.microsoft.com/office/powerpoint/2010/main" val="27613108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a:xfrm>
            <a:off x="3124200" y="61658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fr-FR"/>
          </a:p>
        </p:txBody>
      </p:sp>
      <p:sp>
        <p:nvSpPr>
          <p:cNvPr id="5" name="Espace réservé du numéro de diapositive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88BF1092-BFF2-44EF-A974-860370632926}" type="slidenum">
              <a:rPr lang="fr-FR" altLang="en-US"/>
              <a:pPr/>
              <a:t>‹N°›</a:t>
            </a:fld>
            <a:endParaRPr lang="fr-FR" altLang="en-US"/>
          </a:p>
        </p:txBody>
      </p:sp>
    </p:spTree>
    <p:extLst>
      <p:ext uri="{BB962C8B-B14F-4D97-AF65-F5344CB8AC3E}">
        <p14:creationId xmlns:p14="http://schemas.microsoft.com/office/powerpoint/2010/main" val="13306863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5" name="Imag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25" y="0"/>
            <a:ext cx="11795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90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pic>
        <p:nvPicPr>
          <p:cNvPr id="4" name="Imag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25" y="0"/>
            <a:ext cx="11795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9509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172" y="273352"/>
            <a:ext cx="8228763" cy="1145335"/>
          </a:xfrm>
          <a:prstGeom prst="rect">
            <a:avLst/>
          </a:prstGeom>
        </p:spPr>
        <p:txBody>
          <a:bodyPr lIns="0" tIns="0" rIns="0" bIns="0"/>
          <a:lstStyle/>
          <a:p>
            <a:endParaRPr/>
          </a:p>
        </p:txBody>
      </p:sp>
      <p:sp>
        <p:nvSpPr>
          <p:cNvPr id="6" name="PlaceHolder 2"/>
          <p:cNvSpPr>
            <a:spLocks noGrp="1"/>
          </p:cNvSpPr>
          <p:nvPr>
            <p:ph type="subTitle"/>
          </p:nvPr>
        </p:nvSpPr>
        <p:spPr>
          <a:xfrm>
            <a:off x="457172" y="1604841"/>
            <a:ext cx="8228763" cy="3977811"/>
          </a:xfrm>
          <a:prstGeom prst="rect">
            <a:avLst/>
          </a:prstGeom>
        </p:spPr>
        <p:txBody>
          <a:bodyPr tIns="0" anchor="ctr"/>
          <a:lstStyle/>
          <a:p>
            <a:endParaRPr/>
          </a:p>
        </p:txBody>
      </p:sp>
    </p:spTree>
    <p:extLst>
      <p:ext uri="{BB962C8B-B14F-4D97-AF65-F5344CB8AC3E}">
        <p14:creationId xmlns:p14="http://schemas.microsoft.com/office/powerpoint/2010/main" val="48454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D7B33832-E129-4EBE-BBAC-D61921207250}" type="datetimeFigureOut">
              <a:rPr lang="fr-FR" smtClean="0"/>
              <a:t>25/10/2019</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19D37A34-C51F-4CFF-9024-76734FA748C8}" type="slidenum">
              <a:rPr lang="fr-FR" smtClean="0"/>
              <a:t>‹N°›</a:t>
            </a:fld>
            <a:endParaRPr lang="fr-FR"/>
          </a:p>
        </p:txBody>
      </p:sp>
    </p:spTree>
    <p:extLst>
      <p:ext uri="{BB962C8B-B14F-4D97-AF65-F5344CB8AC3E}">
        <p14:creationId xmlns:p14="http://schemas.microsoft.com/office/powerpoint/2010/main" val="283489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5203738E-D114-4824-A424-17974804C155}"/>
              </a:ext>
            </a:extLst>
          </p:cNvPr>
          <p:cNvSpPr>
            <a:spLocks noGrp="1"/>
          </p:cNvSpPr>
          <p:nvPr>
            <p:ph type="dt" sz="half" idx="10"/>
          </p:nvPr>
        </p:nvSpPr>
        <p:spPr>
          <a:xfrm>
            <a:off x="457200" y="6356350"/>
            <a:ext cx="2133600" cy="365125"/>
          </a:xfrm>
          <a:prstGeom prst="rect">
            <a:avLst/>
          </a:prstGeom>
        </p:spPr>
        <p:txBody>
          <a:bodyPr/>
          <a:lstStyle/>
          <a:p>
            <a:fld id="{288CB3EC-509C-4884-ABBD-4CC443DD28C6}" type="datetimeFigureOut">
              <a:rPr lang="en-US" smtClean="0"/>
              <a:pPr/>
              <a:t>10/25/2019</a:t>
            </a:fld>
            <a:endParaRPr lang="en-US" dirty="0"/>
          </a:p>
        </p:txBody>
      </p:sp>
      <p:sp>
        <p:nvSpPr>
          <p:cNvPr id="3" name="4 Marcador de pie de página">
            <a:extLst>
              <a:ext uri="{FF2B5EF4-FFF2-40B4-BE49-F238E27FC236}">
                <a16:creationId xmlns:a16="http://schemas.microsoft.com/office/drawing/2014/main" id="{7859B0A5-2FFF-4865-8BB4-AAF0AB8A09E5}"/>
              </a:ext>
            </a:extLst>
          </p:cNvPr>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5 Marcador de número de diapositiva">
            <a:extLst>
              <a:ext uri="{FF2B5EF4-FFF2-40B4-BE49-F238E27FC236}">
                <a16:creationId xmlns:a16="http://schemas.microsoft.com/office/drawing/2014/main" id="{667C5CDB-5B50-40D8-BBAE-C5A166748A25}"/>
              </a:ext>
            </a:extLst>
          </p:cNvPr>
          <p:cNvSpPr>
            <a:spLocks noGrp="1"/>
          </p:cNvSpPr>
          <p:nvPr>
            <p:ph type="sldNum" sz="quarter" idx="12"/>
          </p:nvPr>
        </p:nvSpPr>
        <p:spPr>
          <a:xfrm>
            <a:off x="6553200" y="6356350"/>
            <a:ext cx="2133600" cy="365125"/>
          </a:xfrm>
          <a:prstGeom prst="rect">
            <a:avLst/>
          </a:prstGeom>
        </p:spPr>
        <p:txBody>
          <a:bodyPr/>
          <a:lstStyle/>
          <a:p>
            <a:fld id="{8D9D0FC3-FAEB-43CA-804F-331D2CF465BD}" type="slidenum">
              <a:rPr lang="en-US" smtClean="0"/>
              <a:pPr/>
              <a:t>‹N°›</a:t>
            </a:fld>
            <a:endParaRPr lang="en-US" dirty="0"/>
          </a:p>
        </p:txBody>
      </p:sp>
    </p:spTree>
    <p:extLst>
      <p:ext uri="{BB962C8B-B14F-4D97-AF65-F5344CB8AC3E}">
        <p14:creationId xmlns:p14="http://schemas.microsoft.com/office/powerpoint/2010/main" val="15165735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Espace réservé du titre 6"/>
          <p:cNvSpPr>
            <a:spLocks noGrp="1"/>
          </p:cNvSpPr>
          <p:nvPr>
            <p:ph type="title"/>
          </p:nvPr>
        </p:nvSpPr>
        <p:spPr bwMode="auto">
          <a:xfrm>
            <a:off x="468313" y="2636838"/>
            <a:ext cx="82296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fr-FR" altLang="fr-FR" smtClean="0"/>
          </a:p>
        </p:txBody>
      </p:sp>
      <p:sp>
        <p:nvSpPr>
          <p:cNvPr id="2" name="Rectangle 1"/>
          <p:cNvSpPr/>
          <p:nvPr userDrawn="1"/>
        </p:nvSpPr>
        <p:spPr>
          <a:xfrm>
            <a:off x="34925" y="6619875"/>
            <a:ext cx="1081088" cy="238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 bg1="lt1" tx1="dk1" bg2="lt2" tx2="dk2" accent1="accent1" accent2="accent2" accent3="accent3" accent4="accent4" accent5="accent5" accent6="accent6" hlink="hlink" folHlink="folHlink"/>
  <p:sldLayoutIdLst>
    <p:sldLayoutId id="2147484348" r:id="rId1"/>
  </p:sldLayoutIdLst>
  <p:timing>
    <p:tnLst>
      <p:par>
        <p:cTn id="1" dur="indefinite" restart="never" nodeType="tmRoot"/>
      </p:par>
    </p:tnLst>
  </p:timing>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ctr" rtl="0" eaLnBrk="0" fontAlgn="base" hangingPunct="0">
        <a:spcBef>
          <a:spcPct val="20000"/>
        </a:spcBef>
        <a:spcAft>
          <a:spcPct val="0"/>
        </a:spcAft>
        <a:buFont typeface="Arial" panose="020B0604020202020204" pitchFamily="34" charset="0"/>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12700"/>
            <a:ext cx="1187450" cy="1224157"/>
          </a:xfrm>
          <a:prstGeom prst="rect">
            <a:avLst/>
          </a:prstGeom>
          <a:solidFill>
            <a:srgbClr val="00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1" name="Espace réservé du titre 1"/>
          <p:cNvSpPr>
            <a:spLocks noGrp="1"/>
          </p:cNvSpPr>
          <p:nvPr>
            <p:ph type="title"/>
          </p:nvPr>
        </p:nvSpPr>
        <p:spPr bwMode="auto">
          <a:xfrm>
            <a:off x="1187450" y="12700"/>
            <a:ext cx="77771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dirty="0" smtClean="0"/>
              <a:t>Modifiez le style du titre</a:t>
            </a:r>
          </a:p>
        </p:txBody>
      </p:sp>
      <p:sp>
        <p:nvSpPr>
          <p:cNvPr id="2052"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9" name="Rectangle 8"/>
          <p:cNvSpPr/>
          <p:nvPr userDrawn="1"/>
        </p:nvSpPr>
        <p:spPr>
          <a:xfrm>
            <a:off x="0" y="6619875"/>
            <a:ext cx="1116013" cy="238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p:cNvSpPr/>
          <p:nvPr userDrawn="1"/>
        </p:nvSpPr>
        <p:spPr>
          <a:xfrm>
            <a:off x="8064500" y="6624638"/>
            <a:ext cx="1081088" cy="238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 name="Imag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1236857" cy="1236857"/>
          </a:xfrm>
          <a:prstGeom prst="rect">
            <a:avLst/>
          </a:prstGeom>
        </p:spPr>
      </p:pic>
    </p:spTree>
  </p:cSld>
  <p:clrMap bg1="lt1" tx1="dk1" bg2="lt2" tx2="dk2" accent1="accent1" accent2="accent2" accent3="accent3" accent4="accent4" accent5="accent5" accent6="accent6" hlink="hlink" folHlink="folHlink"/>
  <p:sldLayoutIdLst>
    <p:sldLayoutId id="2147484346" r:id="rId1"/>
    <p:sldLayoutId id="2147484349" r:id="rId2"/>
    <p:sldLayoutId id="2147484347" r:id="rId3"/>
    <p:sldLayoutId id="2147484350" r:id="rId4"/>
    <p:sldLayoutId id="2147484351" r:id="rId5"/>
    <p:sldLayoutId id="2147484352" r:id="rId6"/>
    <p:sldLayoutId id="2147484353" r:id="rId7"/>
  </p:sldLayoutIdLst>
  <p:timing>
    <p:tnLst>
      <p:par>
        <p:cTn id="1" dur="indefinite" restart="never" nodeType="tmRoot"/>
      </p:par>
    </p:tnLst>
  </p:timing>
  <p:txStyles>
    <p:titleStyle>
      <a:lvl1pPr algn="l" rtl="0" eaLnBrk="0" fontAlgn="base" hangingPunct="0">
        <a:spcBef>
          <a:spcPct val="0"/>
        </a:spcBef>
        <a:spcAft>
          <a:spcPct val="0"/>
        </a:spcAft>
        <a:defRPr sz="36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bg1"/>
          </a:solidFill>
          <a:latin typeface="Arial" pitchFamily="34" charset="0"/>
          <a:cs typeface="Arial" pitchFamily="34" charset="0"/>
        </a:defRPr>
      </a:lvl2pPr>
      <a:lvl3pPr algn="l" rtl="0" eaLnBrk="0" fontAlgn="base" hangingPunct="0">
        <a:spcBef>
          <a:spcPct val="0"/>
        </a:spcBef>
        <a:spcAft>
          <a:spcPct val="0"/>
        </a:spcAft>
        <a:defRPr sz="3600">
          <a:solidFill>
            <a:schemeClr val="bg1"/>
          </a:solidFill>
          <a:latin typeface="Arial" pitchFamily="34" charset="0"/>
          <a:cs typeface="Arial" pitchFamily="34" charset="0"/>
        </a:defRPr>
      </a:lvl3pPr>
      <a:lvl4pPr algn="l" rtl="0" eaLnBrk="0" fontAlgn="base" hangingPunct="0">
        <a:spcBef>
          <a:spcPct val="0"/>
        </a:spcBef>
        <a:spcAft>
          <a:spcPct val="0"/>
        </a:spcAft>
        <a:defRPr sz="3600">
          <a:solidFill>
            <a:schemeClr val="bg1"/>
          </a:solidFill>
          <a:latin typeface="Arial" pitchFamily="34" charset="0"/>
          <a:cs typeface="Arial" pitchFamily="34" charset="0"/>
        </a:defRPr>
      </a:lvl4pPr>
      <a:lvl5pPr algn="l" rtl="0" eaLnBrk="0" fontAlgn="base" hangingPunct="0">
        <a:spcBef>
          <a:spcPct val="0"/>
        </a:spcBef>
        <a:spcAft>
          <a:spcPct val="0"/>
        </a:spcAft>
        <a:defRPr sz="3600">
          <a:solidFill>
            <a:schemeClr val="bg1"/>
          </a:solidFill>
          <a:latin typeface="Arial" pitchFamily="34" charset="0"/>
          <a:cs typeface="Arial" pitchFamily="34" charset="0"/>
        </a:defRPr>
      </a:lvl5pPr>
      <a:lvl6pPr marL="457200" algn="l" rtl="0" fontAlgn="base">
        <a:spcBef>
          <a:spcPct val="0"/>
        </a:spcBef>
        <a:spcAft>
          <a:spcPct val="0"/>
        </a:spcAft>
        <a:defRPr sz="4400">
          <a:solidFill>
            <a:schemeClr val="bg1"/>
          </a:solidFill>
          <a:latin typeface="Arial" pitchFamily="34" charset="0"/>
          <a:cs typeface="Arial" pitchFamily="34" charset="0"/>
        </a:defRPr>
      </a:lvl6pPr>
      <a:lvl7pPr marL="914400" algn="l" rtl="0" fontAlgn="base">
        <a:spcBef>
          <a:spcPct val="0"/>
        </a:spcBef>
        <a:spcAft>
          <a:spcPct val="0"/>
        </a:spcAft>
        <a:defRPr sz="4400">
          <a:solidFill>
            <a:schemeClr val="bg1"/>
          </a:solidFill>
          <a:latin typeface="Arial" pitchFamily="34" charset="0"/>
          <a:cs typeface="Arial" pitchFamily="34" charset="0"/>
        </a:defRPr>
      </a:lvl7pPr>
      <a:lvl8pPr marL="1371600" algn="l" rtl="0" fontAlgn="base">
        <a:spcBef>
          <a:spcPct val="0"/>
        </a:spcBef>
        <a:spcAft>
          <a:spcPct val="0"/>
        </a:spcAft>
        <a:defRPr sz="4400">
          <a:solidFill>
            <a:schemeClr val="bg1"/>
          </a:solidFill>
          <a:latin typeface="Arial" pitchFamily="34" charset="0"/>
          <a:cs typeface="Arial" pitchFamily="34" charset="0"/>
        </a:defRPr>
      </a:lvl8pPr>
      <a:lvl9pPr marL="1828800" algn="l" rtl="0" fontAlgn="base">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3"/>
          <p:cNvSpPr>
            <a:spLocks noGrp="1"/>
          </p:cNvSpPr>
          <p:nvPr>
            <p:ph type="ctrTitle"/>
          </p:nvPr>
        </p:nvSpPr>
        <p:spPr>
          <a:xfrm>
            <a:off x="395536" y="2564904"/>
            <a:ext cx="8458200" cy="3672408"/>
          </a:xfrm>
        </p:spPr>
        <p:txBody>
          <a:bodyPr/>
          <a:lstStyle/>
          <a:p>
            <a:r>
              <a:rPr lang="en-US" altLang="en-US" sz="2400" dirty="0" smtClean="0"/>
              <a:t>Status of the CMEMS product, and how </a:t>
            </a:r>
            <a:r>
              <a:rPr lang="en-US" altLang="en-US" sz="2400" dirty="0" err="1" smtClean="0"/>
              <a:t>SeaDataNet</a:t>
            </a:r>
            <a:r>
              <a:rPr lang="en-US" altLang="en-US" sz="2400" dirty="0" smtClean="0"/>
              <a:t> and CMEMS could better collaborate on products presently distributed by CMEMS, SDN and </a:t>
            </a:r>
            <a:r>
              <a:rPr lang="en-US" altLang="en-US" sz="2400" dirty="0" err="1" smtClean="0"/>
              <a:t>EMODnet</a:t>
            </a:r>
            <a:r>
              <a:rPr lang="en-US" altLang="en-US" sz="2400" dirty="0" smtClean="0"/>
              <a:t/>
            </a:r>
            <a:br>
              <a:rPr lang="en-US" altLang="en-US" sz="2400" dirty="0" smtClean="0"/>
            </a:br>
            <a:r>
              <a:rPr lang="en-US" altLang="en-US" sz="2400" dirty="0"/>
              <a:t/>
            </a:r>
            <a:br>
              <a:rPr lang="en-US" altLang="en-US" sz="2400" dirty="0"/>
            </a:br>
            <a:r>
              <a:rPr lang="en-US" altLang="en-US" sz="1400" dirty="0" smtClean="0"/>
              <a:t>L. Petit de la </a:t>
            </a:r>
            <a:r>
              <a:rPr lang="en-US" altLang="en-US" sz="1400" dirty="0" err="1" smtClean="0"/>
              <a:t>Villéon</a:t>
            </a:r>
            <a:r>
              <a:rPr lang="en-US" altLang="en-US" sz="1400" dirty="0" smtClean="0"/>
              <a:t/>
            </a:r>
            <a:br>
              <a:rPr lang="en-US" altLang="en-US" sz="1400" dirty="0" smtClean="0"/>
            </a:br>
            <a:r>
              <a:rPr lang="en-US" altLang="en-US" sz="1400" dirty="0" err="1" smtClean="0"/>
              <a:t>Ifremer</a:t>
            </a:r>
            <a:r>
              <a:rPr lang="en-US" altLang="en-US" sz="1400" dirty="0" smtClean="0"/>
              <a:t> </a:t>
            </a:r>
            <a:br>
              <a:rPr lang="en-US" altLang="en-US" sz="1400" dirty="0" smtClean="0"/>
            </a:br>
            <a:r>
              <a:rPr lang="en-US" altLang="en-US" sz="1400" dirty="0" smtClean="0"/>
              <a:t>Head of </a:t>
            </a:r>
            <a:r>
              <a:rPr lang="en-US" altLang="en-US" sz="1400" dirty="0" err="1" smtClean="0"/>
              <a:t>Sismer</a:t>
            </a:r>
            <a:r>
              <a:rPr lang="en-US" altLang="en-US" sz="1400" dirty="0" smtClean="0"/>
              <a:t/>
            </a:r>
            <a:br>
              <a:rPr lang="en-US" altLang="en-US" sz="1400" dirty="0" smtClean="0"/>
            </a:br>
            <a:r>
              <a:rPr lang="en-US" altLang="en-US" sz="1400" dirty="0" smtClean="0"/>
              <a:t>Deputy coordinator of the CMEMS IN SITU TAC </a:t>
            </a:r>
            <a:br>
              <a:rPr lang="en-US" altLang="en-US" sz="1400" dirty="0" smtClean="0"/>
            </a:br>
            <a:r>
              <a:rPr lang="en-US" altLang="en-US" sz="1400" dirty="0"/>
              <a:t/>
            </a:r>
            <a:br>
              <a:rPr lang="en-US" altLang="en-US" sz="1400" dirty="0"/>
            </a:br>
            <a:r>
              <a:rPr lang="en-US" altLang="en-US" sz="1400" dirty="0" smtClean="0"/>
              <a:t/>
            </a:r>
            <a:br>
              <a:rPr lang="en-US" altLang="en-US" sz="1400" dirty="0" smtClean="0"/>
            </a:br>
            <a:r>
              <a:rPr lang="en-US" altLang="en-US" dirty="0" smtClean="0"/>
              <a:t/>
            </a:r>
            <a:br>
              <a:rPr lang="en-US" altLang="en-US" dirty="0" smtClean="0"/>
            </a:br>
            <a:r>
              <a:rPr lang="en-US" altLang="en-US" sz="1200" dirty="0" err="1" smtClean="0"/>
              <a:t>SeaDataCloud</a:t>
            </a:r>
            <a:r>
              <a:rPr lang="en-US" altLang="en-US" sz="1200" dirty="0" smtClean="0"/>
              <a:t> GA 18 </a:t>
            </a:r>
            <a:r>
              <a:rPr lang="en-US" altLang="en-US" sz="1200" dirty="0" err="1" smtClean="0"/>
              <a:t>october</a:t>
            </a:r>
            <a:r>
              <a:rPr lang="en-US" altLang="en-US" sz="1200" dirty="0" smtClean="0"/>
              <a:t> 2019 –Brest-</a:t>
            </a:r>
            <a:r>
              <a:rPr lang="en-US" altLang="en-US" dirty="0" smtClean="0"/>
              <a:t/>
            </a:r>
            <a:br>
              <a:rPr lang="en-US" altLang="en-US" dirty="0" smtClean="0"/>
            </a:br>
            <a:endParaRPr lang="en-GB" altLang="en-US" dirty="0" smtClean="0"/>
          </a:p>
        </p:txBody>
      </p:sp>
      <p:pic>
        <p:nvPicPr>
          <p:cNvPr id="6148" name="Image 5" descr="copernicus-figurative-trade-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805264"/>
            <a:ext cx="1584325" cy="54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err="1" smtClean="0"/>
              <a:t>With</a:t>
            </a:r>
            <a:r>
              <a:rPr lang="fr-FR" dirty="0" smtClean="0"/>
              <a:t> </a:t>
            </a:r>
            <a:r>
              <a:rPr lang="fr-FR" dirty="0" err="1" smtClean="0"/>
              <a:t>strong</a:t>
            </a:r>
            <a:r>
              <a:rPr lang="fr-FR" dirty="0" smtClean="0"/>
              <a:t> monitoring </a:t>
            </a:r>
            <a:r>
              <a:rPr lang="fr-FR" dirty="0" err="1" smtClean="0"/>
              <a:t>facilities</a:t>
            </a:r>
            <a:r>
              <a:rPr lang="fr-FR" dirty="0" smtClean="0"/>
              <a:t> </a:t>
            </a:r>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196752"/>
            <a:ext cx="9144000" cy="5266382"/>
          </a:xfrm>
          <a:prstGeom prst="rect">
            <a:avLst/>
          </a:prstGeom>
        </p:spPr>
      </p:pic>
    </p:spTree>
    <p:extLst>
      <p:ext uri="{BB962C8B-B14F-4D97-AF65-F5344CB8AC3E}">
        <p14:creationId xmlns:p14="http://schemas.microsoft.com/office/powerpoint/2010/main" val="1021348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err="1" smtClean="0"/>
              <a:t>With</a:t>
            </a:r>
            <a:r>
              <a:rPr lang="fr-FR" dirty="0" smtClean="0"/>
              <a:t> </a:t>
            </a:r>
            <a:r>
              <a:rPr lang="fr-FR" dirty="0" err="1" smtClean="0"/>
              <a:t>strong</a:t>
            </a:r>
            <a:r>
              <a:rPr lang="fr-FR" dirty="0" smtClean="0"/>
              <a:t> monitoring </a:t>
            </a:r>
            <a:r>
              <a:rPr lang="fr-FR" dirty="0" err="1" smtClean="0"/>
              <a:t>facilities</a:t>
            </a:r>
            <a:r>
              <a:rPr lang="fr-FR" dirty="0" smtClean="0"/>
              <a:t> </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84" y="836068"/>
            <a:ext cx="8022806" cy="322179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627" y="4057863"/>
            <a:ext cx="7452320" cy="2611497"/>
          </a:xfrm>
          <a:prstGeom prst="rect">
            <a:avLst/>
          </a:prstGeom>
        </p:spPr>
      </p:pic>
    </p:spTree>
    <p:extLst>
      <p:ext uri="{BB962C8B-B14F-4D97-AF65-F5344CB8AC3E}">
        <p14:creationId xmlns:p14="http://schemas.microsoft.com/office/powerpoint/2010/main" val="1487257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algn="ctr"/>
            <a:r>
              <a:rPr lang="fr-FR" dirty="0" err="1" smtClean="0"/>
              <a:t>InSitu</a:t>
            </a:r>
            <a:r>
              <a:rPr lang="fr-FR" dirty="0" smtClean="0"/>
              <a:t> TAC </a:t>
            </a:r>
            <a:r>
              <a:rPr lang="fr-FR" dirty="0" err="1" smtClean="0"/>
              <a:t>relying</a:t>
            </a:r>
            <a:r>
              <a:rPr lang="fr-FR" dirty="0" smtClean="0"/>
              <a:t> on </a:t>
            </a:r>
            <a:r>
              <a:rPr lang="fr-FR" dirty="0" err="1" smtClean="0"/>
              <a:t>SeaDataNet</a:t>
            </a:r>
            <a:r>
              <a:rPr lang="fr-FR" dirty="0" smtClean="0"/>
              <a:t/>
            </a:r>
            <a:br>
              <a:rPr lang="fr-FR" dirty="0" smtClean="0"/>
            </a:br>
            <a:r>
              <a:rPr lang="fr-FR" dirty="0" err="1" smtClean="0"/>
              <a:t>each</a:t>
            </a:r>
            <a:r>
              <a:rPr lang="fr-FR" dirty="0" smtClean="0"/>
              <a:t> time </a:t>
            </a:r>
            <a:r>
              <a:rPr lang="fr-FR" dirty="0" err="1" smtClean="0"/>
              <a:t>it</a:t>
            </a:r>
            <a:r>
              <a:rPr lang="fr-FR" dirty="0" smtClean="0"/>
              <a:t> </a:t>
            </a:r>
            <a:r>
              <a:rPr lang="fr-FR" dirty="0" err="1" smtClean="0"/>
              <a:t>is</a:t>
            </a:r>
            <a:r>
              <a:rPr lang="fr-FR" dirty="0" smtClean="0"/>
              <a:t> possible</a:t>
            </a:r>
            <a:endParaRPr lang="fr-FR" dirty="0"/>
          </a:p>
        </p:txBody>
      </p:sp>
      <p:sp>
        <p:nvSpPr>
          <p:cNvPr id="4" name="Espace réservé du contenu 3"/>
          <p:cNvSpPr>
            <a:spLocks noGrp="1"/>
          </p:cNvSpPr>
          <p:nvPr>
            <p:ph idx="1"/>
          </p:nvPr>
        </p:nvSpPr>
        <p:spPr>
          <a:xfrm>
            <a:off x="467543" y="1268760"/>
            <a:ext cx="8568953" cy="5112568"/>
          </a:xfrm>
        </p:spPr>
        <p:txBody>
          <a:bodyPr/>
          <a:lstStyle/>
          <a:p>
            <a:r>
              <a:rPr lang="fr-FR" sz="2000" dirty="0" smtClean="0"/>
              <a:t>Standards et conventions:</a:t>
            </a:r>
          </a:p>
          <a:p>
            <a:pPr lvl="1"/>
            <a:r>
              <a:rPr lang="fr-FR" sz="1800" dirty="0" smtClean="0"/>
              <a:t>Format </a:t>
            </a:r>
            <a:r>
              <a:rPr lang="fr-FR" sz="1800" dirty="0" err="1" smtClean="0"/>
              <a:t>NetCDF</a:t>
            </a:r>
            <a:r>
              <a:rPr lang="fr-FR" sz="1800" dirty="0" smtClean="0"/>
              <a:t> 4</a:t>
            </a:r>
          </a:p>
          <a:p>
            <a:pPr lvl="1"/>
            <a:r>
              <a:rPr lang="fr-FR" sz="1800" dirty="0" smtClean="0"/>
              <a:t>CF Conventions</a:t>
            </a:r>
          </a:p>
          <a:p>
            <a:pPr lvl="1"/>
            <a:r>
              <a:rPr lang="fr-FR" sz="1800" dirty="0" smtClean="0"/>
              <a:t>CF </a:t>
            </a:r>
            <a:r>
              <a:rPr lang="fr-FR" sz="1800" dirty="0"/>
              <a:t>Standard </a:t>
            </a:r>
            <a:r>
              <a:rPr lang="fr-FR" sz="1800" dirty="0" err="1" smtClean="0"/>
              <a:t>names</a:t>
            </a:r>
            <a:endParaRPr lang="fr-FR" sz="1800" dirty="0" smtClean="0"/>
          </a:p>
          <a:p>
            <a:pPr lvl="1"/>
            <a:r>
              <a:rPr lang="fr-FR" sz="1800" dirty="0" err="1" smtClean="0"/>
              <a:t>Units</a:t>
            </a:r>
            <a:r>
              <a:rPr lang="fr-FR" sz="1800" dirty="0" smtClean="0"/>
              <a:t> UdUnits2</a:t>
            </a:r>
          </a:p>
          <a:p>
            <a:pPr lvl="1"/>
            <a:r>
              <a:rPr lang="fr-FR" sz="1800" dirty="0" smtClean="0"/>
              <a:t>Platform codes</a:t>
            </a:r>
          </a:p>
          <a:p>
            <a:pPr lvl="2"/>
            <a:r>
              <a:rPr lang="fr-FR" sz="1800" dirty="0" smtClean="0"/>
              <a:t>Codes WMO codes</a:t>
            </a:r>
          </a:p>
          <a:p>
            <a:pPr lvl="2"/>
            <a:r>
              <a:rPr lang="fr-FR" sz="1800" dirty="0" smtClean="0"/>
              <a:t>Call </a:t>
            </a:r>
            <a:r>
              <a:rPr lang="fr-FR" sz="1800" dirty="0" err="1" smtClean="0"/>
              <a:t>signs</a:t>
            </a:r>
            <a:r>
              <a:rPr lang="fr-FR" sz="1800" dirty="0" smtClean="0"/>
              <a:t> / codes ICES codes</a:t>
            </a:r>
          </a:p>
          <a:p>
            <a:pPr lvl="2"/>
            <a:r>
              <a:rPr lang="fr-FR" sz="1800" dirty="0" err="1" smtClean="0"/>
              <a:t>Internal</a:t>
            </a:r>
            <a:r>
              <a:rPr lang="fr-FR" sz="1800" dirty="0" smtClean="0"/>
              <a:t> codes</a:t>
            </a:r>
          </a:p>
          <a:p>
            <a:pPr lvl="1"/>
            <a:r>
              <a:rPr lang="fr-FR" sz="1800" dirty="0" err="1" smtClean="0"/>
              <a:t>SeaDataNet</a:t>
            </a:r>
            <a:r>
              <a:rPr lang="fr-FR" sz="1800" dirty="0" smtClean="0"/>
              <a:t> </a:t>
            </a:r>
            <a:r>
              <a:rPr lang="fr-FR" sz="1800" dirty="0" err="1" smtClean="0"/>
              <a:t>vocabulary</a:t>
            </a:r>
            <a:endParaRPr lang="fr-FR" sz="1800" dirty="0" smtClean="0"/>
          </a:p>
          <a:p>
            <a:pPr lvl="2"/>
            <a:r>
              <a:rPr lang="fr-FR" sz="1800" dirty="0" smtClean="0"/>
              <a:t>Variables</a:t>
            </a:r>
            <a:r>
              <a:rPr lang="fr-FR" sz="1800" dirty="0"/>
              <a:t>: </a:t>
            </a:r>
            <a:r>
              <a:rPr lang="fr-FR" sz="1800" dirty="0" err="1" smtClean="0"/>
              <a:t>vocabulary</a:t>
            </a:r>
            <a:r>
              <a:rPr lang="fr-FR" sz="1800" dirty="0" smtClean="0"/>
              <a:t> P09 (TEMP, PSAL, VHM0, …)</a:t>
            </a:r>
          </a:p>
          <a:p>
            <a:pPr lvl="2"/>
            <a:r>
              <a:rPr lang="fr-FR" sz="1800" dirty="0" err="1" smtClean="0"/>
              <a:t>Platfom</a:t>
            </a:r>
            <a:r>
              <a:rPr lang="fr-FR" sz="1800" dirty="0" smtClean="0"/>
              <a:t> types: </a:t>
            </a:r>
            <a:r>
              <a:rPr lang="fr-FR" sz="1800" dirty="0" err="1" smtClean="0"/>
              <a:t>vocabulary</a:t>
            </a:r>
            <a:r>
              <a:rPr lang="fr-FR" sz="1800" dirty="0" smtClean="0"/>
              <a:t> L06</a:t>
            </a:r>
          </a:p>
          <a:p>
            <a:pPr lvl="2"/>
            <a:r>
              <a:rPr lang="fr-FR" sz="1800" dirty="0" smtClean="0"/>
              <a:t>Institutions: </a:t>
            </a:r>
            <a:r>
              <a:rPr lang="fr-FR" sz="1800" dirty="0" smtClean="0"/>
              <a:t>EDMO </a:t>
            </a:r>
            <a:r>
              <a:rPr lang="fr-FR" sz="1800" dirty="0" smtClean="0"/>
              <a:t>codes</a:t>
            </a:r>
          </a:p>
          <a:p>
            <a:pPr lvl="1"/>
            <a:endParaRPr lang="fr-FR" sz="1600" dirty="0" smtClean="0"/>
          </a:p>
          <a:p>
            <a:endParaRPr lang="fr-FR" sz="2000" dirty="0"/>
          </a:p>
          <a:p>
            <a:endParaRPr lang="fr-FR" sz="2000" dirty="0" smtClean="0"/>
          </a:p>
        </p:txBody>
      </p:sp>
    </p:spTree>
    <p:extLst>
      <p:ext uri="{BB962C8B-B14F-4D97-AF65-F5344CB8AC3E}">
        <p14:creationId xmlns:p14="http://schemas.microsoft.com/office/powerpoint/2010/main" val="300397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smtClean="0"/>
              <a:t>How </a:t>
            </a:r>
            <a:r>
              <a:rPr lang="fr-FR" dirty="0" err="1" smtClean="0"/>
              <a:t>this</a:t>
            </a:r>
            <a:r>
              <a:rPr lang="fr-FR" dirty="0" smtClean="0"/>
              <a:t> has been made possible ?</a:t>
            </a:r>
            <a:endParaRPr lang="fr-FR" dirty="0"/>
          </a:p>
        </p:txBody>
      </p:sp>
      <p:sp>
        <p:nvSpPr>
          <p:cNvPr id="4" name="Espace réservé du contenu 3"/>
          <p:cNvSpPr>
            <a:spLocks noGrp="1"/>
          </p:cNvSpPr>
          <p:nvPr>
            <p:ph idx="1"/>
          </p:nvPr>
        </p:nvSpPr>
        <p:spPr>
          <a:xfrm>
            <a:off x="467543" y="1268760"/>
            <a:ext cx="8568953" cy="5112568"/>
          </a:xfrm>
        </p:spPr>
        <p:txBody>
          <a:bodyPr/>
          <a:lstStyle/>
          <a:p>
            <a:r>
              <a:rPr lang="fr-FR" sz="2800" dirty="0" smtClean="0"/>
              <a:t>By a </a:t>
            </a:r>
            <a:r>
              <a:rPr lang="fr-FR" sz="2800" dirty="0" err="1" smtClean="0"/>
              <a:t>strong</a:t>
            </a:r>
            <a:r>
              <a:rPr lang="fr-FR" sz="2800" dirty="0" smtClean="0"/>
              <a:t> </a:t>
            </a:r>
            <a:r>
              <a:rPr lang="fr-FR" sz="2800" dirty="0" err="1" smtClean="0"/>
              <a:t>cooperation</a:t>
            </a:r>
            <a:r>
              <a:rPr lang="fr-FR" sz="2800" dirty="0" smtClean="0"/>
              <a:t> </a:t>
            </a:r>
            <a:r>
              <a:rPr lang="fr-FR" sz="2800" dirty="0" err="1" smtClean="0"/>
              <a:t>between</a:t>
            </a:r>
            <a:r>
              <a:rPr lang="fr-FR" sz="2800" dirty="0" smtClean="0"/>
              <a:t> all institutes </a:t>
            </a:r>
            <a:r>
              <a:rPr lang="fr-FR" sz="2800" dirty="0" err="1" smtClean="0"/>
              <a:t>involved</a:t>
            </a:r>
            <a:endParaRPr lang="fr-FR" sz="2800" dirty="0" smtClean="0"/>
          </a:p>
          <a:p>
            <a:r>
              <a:rPr lang="fr-FR" sz="2800" dirty="0" smtClean="0"/>
              <a:t>By </a:t>
            </a:r>
            <a:r>
              <a:rPr lang="fr-FR" sz="2800" dirty="0" err="1" smtClean="0"/>
              <a:t>relying</a:t>
            </a:r>
            <a:r>
              <a:rPr lang="fr-FR" sz="2800" dirty="0" smtClean="0"/>
              <a:t> of </a:t>
            </a:r>
            <a:r>
              <a:rPr lang="fr-FR" sz="2800" dirty="0" err="1" smtClean="0"/>
              <a:t>existing</a:t>
            </a:r>
            <a:r>
              <a:rPr lang="fr-FR" sz="2800" dirty="0" smtClean="0"/>
              <a:t> data providers and networks</a:t>
            </a:r>
          </a:p>
          <a:p>
            <a:r>
              <a:rPr lang="fr-FR" sz="2800" dirty="0" smtClean="0"/>
              <a:t>By </a:t>
            </a:r>
            <a:r>
              <a:rPr lang="fr-FR" sz="2800" dirty="0" err="1" smtClean="0"/>
              <a:t>connecting</a:t>
            </a:r>
            <a:r>
              <a:rPr lang="fr-FR" sz="2800" dirty="0" smtClean="0"/>
              <a:t> </a:t>
            </a:r>
            <a:r>
              <a:rPr lang="fr-FR" sz="2800" dirty="0" err="1" smtClean="0"/>
              <a:t>with</a:t>
            </a:r>
            <a:r>
              <a:rPr lang="fr-FR" sz="2800" dirty="0" smtClean="0"/>
              <a:t> </a:t>
            </a:r>
            <a:r>
              <a:rPr lang="fr-FR" sz="2800" dirty="0" err="1" smtClean="0"/>
              <a:t>other</a:t>
            </a:r>
            <a:r>
              <a:rPr lang="fr-FR" sz="2800" dirty="0" smtClean="0"/>
              <a:t> </a:t>
            </a:r>
            <a:r>
              <a:rPr lang="fr-FR" sz="2800" dirty="0" err="1" smtClean="0"/>
              <a:t>external</a:t>
            </a:r>
            <a:r>
              <a:rPr lang="fr-FR" sz="2800" dirty="0" smtClean="0"/>
              <a:t> </a:t>
            </a:r>
            <a:r>
              <a:rPr lang="fr-FR" sz="2800" dirty="0" err="1" smtClean="0"/>
              <a:t>projects</a:t>
            </a:r>
            <a:r>
              <a:rPr lang="fr-FR" sz="2800" dirty="0" smtClean="0"/>
              <a:t> or initiatives </a:t>
            </a:r>
            <a:endParaRPr lang="fr-FR" sz="2400" dirty="0"/>
          </a:p>
          <a:p>
            <a:pPr lvl="1"/>
            <a:endParaRPr lang="fr-FR" sz="1600" dirty="0" smtClean="0"/>
          </a:p>
          <a:p>
            <a:endParaRPr lang="fr-FR" sz="2000" dirty="0" smtClean="0"/>
          </a:p>
        </p:txBody>
      </p:sp>
    </p:spTree>
    <p:extLst>
      <p:ext uri="{BB962C8B-B14F-4D97-AF65-F5344CB8AC3E}">
        <p14:creationId xmlns:p14="http://schemas.microsoft.com/office/powerpoint/2010/main" val="1649910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C49FDBF-C608-4F73-8C96-0B6A90AC3B32}"/>
              </a:ext>
            </a:extLst>
          </p:cNvPr>
          <p:cNvSpPr>
            <a:spLocks noGrp="1"/>
          </p:cNvSpPr>
          <p:nvPr>
            <p:ph type="title"/>
          </p:nvPr>
        </p:nvSpPr>
        <p:spPr>
          <a:xfrm>
            <a:off x="1331640" y="273353"/>
            <a:ext cx="7354295" cy="779384"/>
          </a:xfrm>
        </p:spPr>
        <p:txBody>
          <a:bodyPr/>
          <a:lstStyle/>
          <a:p>
            <a:r>
              <a:rPr lang="en-GB" sz="2000" dirty="0">
                <a:solidFill>
                  <a:schemeClr val="bg1"/>
                </a:solidFill>
              </a:rPr>
              <a:t>CMEMS IN SITU TAC integrated in the European and International  in Situ data management landscape</a:t>
            </a:r>
          </a:p>
        </p:txBody>
      </p:sp>
      <p:sp>
        <p:nvSpPr>
          <p:cNvPr id="81" name="Rectangle à coins arrondis 34">
            <a:extLst>
              <a:ext uri="{FF2B5EF4-FFF2-40B4-BE49-F238E27FC236}">
                <a16:creationId xmlns:a16="http://schemas.microsoft.com/office/drawing/2014/main" id="{E07814EF-528F-40DD-9F2D-40695C62D168}"/>
              </a:ext>
            </a:extLst>
          </p:cNvPr>
          <p:cNvSpPr/>
          <p:nvPr/>
        </p:nvSpPr>
        <p:spPr>
          <a:xfrm>
            <a:off x="4887100" y="2332113"/>
            <a:ext cx="1662994" cy="631312"/>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defTabSz="685800">
              <a:defRPr/>
            </a:pPr>
            <a:r>
              <a:rPr lang="en-US" sz="1500" b="1" kern="0" dirty="0">
                <a:solidFill>
                  <a:prstClr val="white"/>
                </a:solidFill>
                <a:latin typeface="Calibri"/>
                <a:cs typeface="Arial" charset="0"/>
              </a:rPr>
              <a:t>Copernicus in situ</a:t>
            </a:r>
          </a:p>
        </p:txBody>
      </p:sp>
      <p:grpSp>
        <p:nvGrpSpPr>
          <p:cNvPr id="3" name="Groupe 2">
            <a:extLst>
              <a:ext uri="{FF2B5EF4-FFF2-40B4-BE49-F238E27FC236}">
                <a16:creationId xmlns:a16="http://schemas.microsoft.com/office/drawing/2014/main" id="{C78DDB14-9E6D-4E35-95D3-D1C804EE0380}"/>
              </a:ext>
            </a:extLst>
          </p:cNvPr>
          <p:cNvGrpSpPr/>
          <p:nvPr/>
        </p:nvGrpSpPr>
        <p:grpSpPr>
          <a:xfrm>
            <a:off x="135060" y="2132856"/>
            <a:ext cx="4752040" cy="3174600"/>
            <a:chOff x="135060" y="2132856"/>
            <a:chExt cx="4752040" cy="3174600"/>
          </a:xfrm>
        </p:grpSpPr>
        <p:cxnSp>
          <p:nvCxnSpPr>
            <p:cNvPr id="71" name="Connecteur droit avec flèche 70">
              <a:extLst>
                <a:ext uri="{FF2B5EF4-FFF2-40B4-BE49-F238E27FC236}">
                  <a16:creationId xmlns:a16="http://schemas.microsoft.com/office/drawing/2014/main" id="{1065875E-2B7F-4CE9-9251-A7711B8D30FB}"/>
                </a:ext>
              </a:extLst>
            </p:cNvPr>
            <p:cNvCxnSpPr/>
            <p:nvPr/>
          </p:nvCxnSpPr>
          <p:spPr>
            <a:xfrm flipV="1">
              <a:off x="2412149" y="2763082"/>
              <a:ext cx="2474951" cy="21831"/>
            </a:xfrm>
            <a:prstGeom prst="straightConnector1">
              <a:avLst/>
            </a:prstGeom>
            <a:noFill/>
            <a:ln w="101600" cap="flat" cmpd="sng" algn="ctr">
              <a:solidFill>
                <a:srgbClr val="4F81BD"/>
              </a:solidFill>
              <a:prstDash val="solid"/>
              <a:headEnd type="triangle"/>
              <a:tailEnd type="triangle"/>
            </a:ln>
            <a:effectLst>
              <a:outerShdw blurRad="40000" dist="23000" dir="5400000" rotWithShape="0">
                <a:srgbClr val="000000">
                  <a:alpha val="35000"/>
                </a:srgbClr>
              </a:outerShdw>
            </a:effectLst>
          </p:spPr>
        </p:cxnSp>
        <p:cxnSp>
          <p:nvCxnSpPr>
            <p:cNvPr id="72" name="Connecteur droit avec flèche 71">
              <a:extLst>
                <a:ext uri="{FF2B5EF4-FFF2-40B4-BE49-F238E27FC236}">
                  <a16:creationId xmlns:a16="http://schemas.microsoft.com/office/drawing/2014/main" id="{6801FD29-5825-48A8-8A72-5098A27803B1}"/>
                </a:ext>
              </a:extLst>
            </p:cNvPr>
            <p:cNvCxnSpPr>
              <a:cxnSpLocks/>
            </p:cNvCxnSpPr>
            <p:nvPr/>
          </p:nvCxnSpPr>
          <p:spPr>
            <a:xfrm>
              <a:off x="2379860" y="4225093"/>
              <a:ext cx="1736451" cy="5974"/>
            </a:xfrm>
            <a:prstGeom prst="straightConnector1">
              <a:avLst/>
            </a:prstGeom>
            <a:noFill/>
            <a:ln w="101600" cap="flat" cmpd="sng" algn="ctr">
              <a:solidFill>
                <a:srgbClr val="4F81BD"/>
              </a:solidFill>
              <a:prstDash val="solid"/>
              <a:headEnd type="triangle"/>
              <a:tailEnd type="triangle"/>
            </a:ln>
            <a:effectLst>
              <a:outerShdw blurRad="40000" dist="23000" dir="5400000" rotWithShape="0">
                <a:srgbClr val="000000">
                  <a:alpha val="35000"/>
                </a:srgbClr>
              </a:outerShdw>
            </a:effectLst>
          </p:spPr>
        </p:cxnSp>
        <p:cxnSp>
          <p:nvCxnSpPr>
            <p:cNvPr id="73" name="Connecteur droit avec flèche 72">
              <a:extLst>
                <a:ext uri="{FF2B5EF4-FFF2-40B4-BE49-F238E27FC236}">
                  <a16:creationId xmlns:a16="http://schemas.microsoft.com/office/drawing/2014/main" id="{61489CA3-5E88-430A-986C-B4BBC68B3941}"/>
                </a:ext>
              </a:extLst>
            </p:cNvPr>
            <p:cNvCxnSpPr>
              <a:cxnSpLocks/>
            </p:cNvCxnSpPr>
            <p:nvPr/>
          </p:nvCxnSpPr>
          <p:spPr>
            <a:xfrm flipV="1">
              <a:off x="2516959" y="4866254"/>
              <a:ext cx="1740780" cy="11471"/>
            </a:xfrm>
            <a:prstGeom prst="straightConnector1">
              <a:avLst/>
            </a:prstGeom>
            <a:noFill/>
            <a:ln w="101600" cap="flat" cmpd="sng" algn="ctr">
              <a:solidFill>
                <a:srgbClr val="4F81BD"/>
              </a:solidFill>
              <a:prstDash val="solid"/>
              <a:headEnd type="triangle"/>
              <a:tailEnd type="triangle"/>
            </a:ln>
            <a:effectLst>
              <a:outerShdw blurRad="40000" dist="23000" dir="5400000" rotWithShape="0">
                <a:srgbClr val="000000">
                  <a:alpha val="35000"/>
                </a:srgbClr>
              </a:outerShdw>
            </a:effectLst>
          </p:spPr>
        </p:cxnSp>
        <p:pic>
          <p:nvPicPr>
            <p:cNvPr id="74" name="Picture 4" descr="See original image">
              <a:extLst>
                <a:ext uri="{FF2B5EF4-FFF2-40B4-BE49-F238E27FC236}">
                  <a16:creationId xmlns:a16="http://schemas.microsoft.com/office/drawing/2014/main" id="{2BD4A084-6D3E-42DF-B216-22FDD983C7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060" y="2602923"/>
              <a:ext cx="1450047" cy="36398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See original image">
              <a:extLst>
                <a:ext uri="{FF2B5EF4-FFF2-40B4-BE49-F238E27FC236}">
                  <a16:creationId xmlns:a16="http://schemas.microsoft.com/office/drawing/2014/main" id="{52DF34CD-D2A3-48DE-A11B-02193E7E42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107" y="4665126"/>
              <a:ext cx="1296000" cy="435593"/>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à coins arrondis 30">
              <a:extLst>
                <a:ext uri="{FF2B5EF4-FFF2-40B4-BE49-F238E27FC236}">
                  <a16:creationId xmlns:a16="http://schemas.microsoft.com/office/drawing/2014/main" id="{4620D220-8345-4998-8C93-7307ED627DF1}"/>
                </a:ext>
              </a:extLst>
            </p:cNvPr>
            <p:cNvSpPr/>
            <p:nvPr/>
          </p:nvSpPr>
          <p:spPr>
            <a:xfrm>
              <a:off x="1691682" y="3967843"/>
              <a:ext cx="1421959" cy="510879"/>
            </a:xfrm>
            <a:prstGeom prst="roundRect">
              <a:avLst/>
            </a:prstGeom>
            <a:solidFill>
              <a:srgbClr val="4F81BD"/>
            </a:solidFill>
            <a:ln w="25400" cap="flat" cmpd="sng" algn="ctr">
              <a:solidFill>
                <a:srgbClr val="4F81BD">
                  <a:shade val="50000"/>
                </a:srgbClr>
              </a:solidFill>
              <a:prstDash val="solid"/>
            </a:ln>
            <a:effectLst/>
          </p:spPr>
          <p:txBody>
            <a:bodyPr rtlCol="0" anchor="t"/>
            <a:lstStyle/>
            <a:p>
              <a:pPr defTabSz="685800">
                <a:defRPr/>
              </a:pPr>
              <a:r>
                <a:rPr lang="en-US" sz="1350" b="1" kern="0" dirty="0">
                  <a:solidFill>
                    <a:prstClr val="white"/>
                  </a:solidFill>
                  <a:latin typeface="Calibri"/>
                  <a:cs typeface="Arial" charset="0"/>
                </a:rPr>
                <a:t>US NCEI WOD</a:t>
              </a:r>
            </a:p>
            <a:p>
              <a:pPr defTabSz="685800">
                <a:defRPr/>
              </a:pPr>
              <a:r>
                <a:rPr lang="en-US" sz="1350" b="1" kern="0" dirty="0">
                  <a:solidFill>
                    <a:prstClr val="white"/>
                  </a:solidFill>
                  <a:latin typeface="Calibri"/>
                  <a:cs typeface="Arial" charset="0"/>
                </a:rPr>
                <a:t>CCHDO- ICES</a:t>
              </a:r>
              <a:endParaRPr lang="fr-FR" sz="1350" b="1" kern="0" dirty="0">
                <a:solidFill>
                  <a:prstClr val="white"/>
                </a:solidFill>
                <a:latin typeface="Calibri"/>
                <a:cs typeface="Arial" charset="0"/>
              </a:endParaRPr>
            </a:p>
          </p:txBody>
        </p:sp>
        <p:sp>
          <p:nvSpPr>
            <p:cNvPr id="78" name="Rectangle à coins arrondis 31">
              <a:extLst>
                <a:ext uri="{FF2B5EF4-FFF2-40B4-BE49-F238E27FC236}">
                  <a16:creationId xmlns:a16="http://schemas.microsoft.com/office/drawing/2014/main" id="{4F241CA4-0F1A-4E0A-9806-7A273A66A97D}"/>
                </a:ext>
              </a:extLst>
            </p:cNvPr>
            <p:cNvSpPr/>
            <p:nvPr/>
          </p:nvSpPr>
          <p:spPr>
            <a:xfrm>
              <a:off x="1691680" y="2132856"/>
              <a:ext cx="1421960" cy="1720688"/>
            </a:xfrm>
            <a:prstGeom prst="roundRect">
              <a:avLst/>
            </a:prstGeom>
            <a:solidFill>
              <a:srgbClr val="4F81BD"/>
            </a:solidFill>
            <a:ln w="25400" cap="flat" cmpd="sng" algn="ctr">
              <a:solidFill>
                <a:srgbClr val="4F81BD">
                  <a:shade val="50000"/>
                </a:srgbClr>
              </a:solidFill>
              <a:prstDash val="solid"/>
            </a:ln>
            <a:effectLst/>
          </p:spPr>
          <p:txBody>
            <a:bodyPr rtlCol="0" anchor="t"/>
            <a:lstStyle/>
            <a:p>
              <a:pPr defTabSz="685800">
                <a:defRPr/>
              </a:pPr>
              <a:r>
                <a:rPr lang="en-US" sz="1350" b="1" kern="0" dirty="0">
                  <a:solidFill>
                    <a:prstClr val="white"/>
                  </a:solidFill>
                  <a:latin typeface="Calibri"/>
                  <a:cs typeface="Arial" charset="0"/>
                </a:rPr>
                <a:t>Argo GDAC</a:t>
              </a:r>
            </a:p>
            <a:p>
              <a:pPr defTabSz="685800">
                <a:defRPr/>
              </a:pPr>
              <a:r>
                <a:rPr lang="en-US" sz="1350" b="1" kern="0" dirty="0">
                  <a:solidFill>
                    <a:prstClr val="white"/>
                  </a:solidFill>
                  <a:latin typeface="Calibri"/>
                  <a:cs typeface="Arial" charset="0"/>
                </a:rPr>
                <a:t>GTSPP</a:t>
              </a:r>
            </a:p>
            <a:p>
              <a:pPr defTabSz="685800">
                <a:defRPr/>
              </a:pPr>
              <a:r>
                <a:rPr lang="en-US" sz="1350" b="1" kern="0" dirty="0">
                  <a:solidFill>
                    <a:prstClr val="white"/>
                  </a:solidFill>
                  <a:latin typeface="Calibri"/>
                  <a:cs typeface="Arial" charset="0"/>
                </a:rPr>
                <a:t>OceanSITES</a:t>
              </a:r>
            </a:p>
            <a:p>
              <a:pPr defTabSz="685800">
                <a:defRPr/>
              </a:pPr>
              <a:r>
                <a:rPr lang="en-US" sz="1350" b="1" kern="0" dirty="0" err="1">
                  <a:solidFill>
                    <a:prstClr val="white"/>
                  </a:solidFill>
                  <a:latin typeface="Calibri"/>
                  <a:cs typeface="Arial" charset="0"/>
                </a:rPr>
                <a:t>Gosud</a:t>
              </a:r>
              <a:endParaRPr lang="en-US" sz="1350" b="1" kern="0" dirty="0">
                <a:solidFill>
                  <a:prstClr val="white"/>
                </a:solidFill>
                <a:latin typeface="Calibri"/>
                <a:cs typeface="Arial" charset="0"/>
              </a:endParaRPr>
            </a:p>
            <a:p>
              <a:pPr defTabSz="685800">
                <a:defRPr/>
              </a:pPr>
              <a:r>
                <a:rPr lang="en-US" sz="1350" b="1" i="1" kern="0" dirty="0">
                  <a:solidFill>
                    <a:prstClr val="white"/>
                  </a:solidFill>
                  <a:latin typeface="Calibri"/>
                  <a:cs typeface="Arial" charset="0"/>
                </a:rPr>
                <a:t>DBCP drifters</a:t>
              </a:r>
            </a:p>
            <a:p>
              <a:pPr defTabSz="685800">
                <a:defRPr/>
              </a:pPr>
              <a:r>
                <a:rPr lang="en-US" sz="1350" b="1" i="1" kern="0" dirty="0">
                  <a:solidFill>
                    <a:prstClr val="white"/>
                  </a:solidFill>
                  <a:latin typeface="Calibri"/>
                  <a:cs typeface="Arial" charset="0"/>
                </a:rPr>
                <a:t>EGO gliders</a:t>
              </a:r>
            </a:p>
            <a:p>
              <a:pPr defTabSz="685800">
                <a:defRPr/>
              </a:pPr>
              <a:r>
                <a:rPr lang="en-US" sz="1350" b="1" i="1" kern="0" dirty="0">
                  <a:solidFill>
                    <a:prstClr val="white"/>
                  </a:solidFill>
                  <a:latin typeface="Calibri"/>
                  <a:cs typeface="Arial" charset="0"/>
                </a:rPr>
                <a:t>Carbon-BGC</a:t>
              </a:r>
              <a:endParaRPr lang="en-US" sz="1350" b="1" kern="0" dirty="0">
                <a:solidFill>
                  <a:prstClr val="white"/>
                </a:solidFill>
                <a:latin typeface="Calibri"/>
                <a:cs typeface="Arial" charset="0"/>
              </a:endParaRPr>
            </a:p>
            <a:p>
              <a:pPr defTabSz="685800">
                <a:defRPr/>
              </a:pPr>
              <a:endParaRPr lang="en-US" sz="1350" b="1" kern="0" dirty="0">
                <a:solidFill>
                  <a:prstClr val="white"/>
                </a:solidFill>
                <a:latin typeface="Calibri"/>
                <a:cs typeface="Arial" charset="0"/>
              </a:endParaRPr>
            </a:p>
            <a:p>
              <a:pPr defTabSz="685800">
                <a:defRPr/>
              </a:pPr>
              <a:endParaRPr lang="fr-FR" sz="1350" b="1" kern="0" dirty="0">
                <a:solidFill>
                  <a:prstClr val="white"/>
                </a:solidFill>
                <a:latin typeface="Calibri"/>
                <a:cs typeface="Arial" charset="0"/>
              </a:endParaRPr>
            </a:p>
          </p:txBody>
        </p:sp>
        <p:sp>
          <p:nvSpPr>
            <p:cNvPr id="80" name="Rectangle à coins arrondis 33">
              <a:extLst>
                <a:ext uri="{FF2B5EF4-FFF2-40B4-BE49-F238E27FC236}">
                  <a16:creationId xmlns:a16="http://schemas.microsoft.com/office/drawing/2014/main" id="{4EB6C42A-41A3-4830-98B5-603C3BD98E75}"/>
                </a:ext>
              </a:extLst>
            </p:cNvPr>
            <p:cNvSpPr/>
            <p:nvPr/>
          </p:nvSpPr>
          <p:spPr>
            <a:xfrm>
              <a:off x="1691681" y="4665126"/>
              <a:ext cx="1421959" cy="413730"/>
            </a:xfrm>
            <a:prstGeom prst="roundRect">
              <a:avLst/>
            </a:prstGeom>
            <a:solidFill>
              <a:srgbClr val="4F81BD"/>
            </a:solidFill>
            <a:ln w="25400" cap="flat" cmpd="sng" algn="ctr">
              <a:solidFill>
                <a:srgbClr val="4F81BD">
                  <a:shade val="50000"/>
                </a:srgbClr>
              </a:solidFill>
              <a:prstDash val="solid"/>
            </a:ln>
            <a:effectLst/>
          </p:spPr>
          <p:txBody>
            <a:bodyPr rtlCol="0" anchor="t"/>
            <a:lstStyle/>
            <a:p>
              <a:pPr defTabSz="685800">
                <a:defRPr/>
              </a:pPr>
              <a:r>
                <a:rPr lang="en-US" sz="1350" b="1" kern="0" dirty="0" err="1">
                  <a:solidFill>
                    <a:prstClr val="white"/>
                  </a:solidFill>
                  <a:latin typeface="Calibri"/>
                  <a:cs typeface="Arial" charset="0"/>
                </a:rPr>
                <a:t>EuroGoos</a:t>
              </a:r>
              <a:r>
                <a:rPr lang="en-US" sz="1350" b="1" kern="0" dirty="0">
                  <a:solidFill>
                    <a:prstClr val="white"/>
                  </a:solidFill>
                  <a:latin typeface="Calibri"/>
                  <a:cs typeface="Arial" charset="0"/>
                </a:rPr>
                <a:t> </a:t>
              </a:r>
              <a:r>
                <a:rPr lang="en-US" sz="1200" b="1" kern="0" dirty="0" err="1">
                  <a:solidFill>
                    <a:prstClr val="white"/>
                  </a:solidFill>
                  <a:latin typeface="Calibri"/>
                  <a:cs typeface="Arial" charset="0"/>
                </a:rPr>
                <a:t>ROOSes</a:t>
              </a:r>
              <a:endParaRPr lang="fr-FR" sz="1350" b="1" kern="0" dirty="0">
                <a:solidFill>
                  <a:prstClr val="white"/>
                </a:solidFill>
                <a:latin typeface="Calibri"/>
                <a:cs typeface="Arial" charset="0"/>
              </a:endParaRPr>
            </a:p>
          </p:txBody>
        </p:sp>
        <p:cxnSp>
          <p:nvCxnSpPr>
            <p:cNvPr id="87" name="Connecteur droit avec flèche 86">
              <a:extLst>
                <a:ext uri="{FF2B5EF4-FFF2-40B4-BE49-F238E27FC236}">
                  <a16:creationId xmlns:a16="http://schemas.microsoft.com/office/drawing/2014/main" id="{939E857D-9FB8-4DA7-AA00-04DA9101641E}"/>
                </a:ext>
              </a:extLst>
            </p:cNvPr>
            <p:cNvCxnSpPr/>
            <p:nvPr/>
          </p:nvCxnSpPr>
          <p:spPr>
            <a:xfrm>
              <a:off x="4152930" y="2770283"/>
              <a:ext cx="20204" cy="2120379"/>
            </a:xfrm>
            <a:prstGeom prst="straightConnector1">
              <a:avLst/>
            </a:prstGeom>
            <a:noFill/>
            <a:ln w="101600" cap="flat" cmpd="sng" algn="ctr">
              <a:solidFill>
                <a:srgbClr val="4F81BD"/>
              </a:solidFill>
              <a:prstDash val="solid"/>
              <a:headEnd type="none"/>
              <a:tailEnd type="none"/>
            </a:ln>
            <a:effectLst>
              <a:outerShdw blurRad="40000" dist="23000" dir="5400000" rotWithShape="0">
                <a:srgbClr val="000000">
                  <a:alpha val="35000"/>
                </a:srgbClr>
              </a:outerShdw>
            </a:effectLst>
          </p:spPr>
        </p:cxnSp>
        <p:sp>
          <p:nvSpPr>
            <p:cNvPr id="88" name="Rectangle à coins arrondis 41">
              <a:extLst>
                <a:ext uri="{FF2B5EF4-FFF2-40B4-BE49-F238E27FC236}">
                  <a16:creationId xmlns:a16="http://schemas.microsoft.com/office/drawing/2014/main" id="{880ABAF2-B5F1-45C4-9234-E2E967444031}"/>
                </a:ext>
              </a:extLst>
            </p:cNvPr>
            <p:cNvSpPr/>
            <p:nvPr/>
          </p:nvSpPr>
          <p:spPr>
            <a:xfrm>
              <a:off x="1805981" y="4779426"/>
              <a:ext cx="1421959" cy="413730"/>
            </a:xfrm>
            <a:prstGeom prst="roundRect">
              <a:avLst/>
            </a:prstGeom>
            <a:solidFill>
              <a:srgbClr val="4F81BD"/>
            </a:solidFill>
            <a:ln w="25400" cap="flat" cmpd="sng" algn="ctr">
              <a:solidFill>
                <a:srgbClr val="4F81BD">
                  <a:shade val="50000"/>
                </a:srgbClr>
              </a:solidFill>
              <a:prstDash val="solid"/>
            </a:ln>
            <a:effectLst/>
          </p:spPr>
          <p:txBody>
            <a:bodyPr rtlCol="0" anchor="t"/>
            <a:lstStyle/>
            <a:p>
              <a:pPr defTabSz="685800">
                <a:defRPr/>
              </a:pPr>
              <a:r>
                <a:rPr lang="en-US" sz="1350" b="1" kern="0" dirty="0" err="1">
                  <a:solidFill>
                    <a:prstClr val="white"/>
                  </a:solidFill>
                  <a:latin typeface="Calibri"/>
                  <a:cs typeface="Arial" charset="0"/>
                </a:rPr>
                <a:t>EuroGoos</a:t>
              </a:r>
              <a:r>
                <a:rPr lang="en-US" sz="1350" b="1" kern="0" dirty="0">
                  <a:solidFill>
                    <a:prstClr val="white"/>
                  </a:solidFill>
                  <a:latin typeface="Calibri"/>
                  <a:cs typeface="Arial" charset="0"/>
                </a:rPr>
                <a:t> </a:t>
              </a:r>
              <a:r>
                <a:rPr lang="en-US" sz="1200" b="1" kern="0" dirty="0" err="1">
                  <a:solidFill>
                    <a:prstClr val="white"/>
                  </a:solidFill>
                  <a:latin typeface="Calibri"/>
                  <a:cs typeface="Arial" charset="0"/>
                </a:rPr>
                <a:t>ROOSes</a:t>
              </a:r>
              <a:endParaRPr lang="fr-FR" sz="1350" b="1" kern="0" dirty="0">
                <a:solidFill>
                  <a:prstClr val="white"/>
                </a:solidFill>
                <a:latin typeface="Calibri"/>
                <a:cs typeface="Arial" charset="0"/>
              </a:endParaRPr>
            </a:p>
          </p:txBody>
        </p:sp>
        <p:sp>
          <p:nvSpPr>
            <p:cNvPr id="89" name="Rectangle à coins arrondis 42">
              <a:extLst>
                <a:ext uri="{FF2B5EF4-FFF2-40B4-BE49-F238E27FC236}">
                  <a16:creationId xmlns:a16="http://schemas.microsoft.com/office/drawing/2014/main" id="{36C80875-EB50-427E-BDDC-7ADF26A767D7}"/>
                </a:ext>
              </a:extLst>
            </p:cNvPr>
            <p:cNvSpPr/>
            <p:nvPr/>
          </p:nvSpPr>
          <p:spPr>
            <a:xfrm>
              <a:off x="1920281" y="4893726"/>
              <a:ext cx="1465354" cy="413730"/>
            </a:xfrm>
            <a:prstGeom prst="roundRect">
              <a:avLst/>
            </a:prstGeom>
            <a:solidFill>
              <a:srgbClr val="4F81BD"/>
            </a:solidFill>
            <a:ln w="25400" cap="flat" cmpd="sng" algn="ctr">
              <a:solidFill>
                <a:srgbClr val="4F81BD">
                  <a:shade val="50000"/>
                </a:srgbClr>
              </a:solidFill>
              <a:prstDash val="solid"/>
            </a:ln>
            <a:effectLst/>
          </p:spPr>
          <p:txBody>
            <a:bodyPr rtlCol="0" anchor="t"/>
            <a:lstStyle/>
            <a:p>
              <a:pPr defTabSz="685800">
                <a:defRPr/>
              </a:pPr>
              <a:r>
                <a:rPr lang="en-US" sz="1350" b="1" kern="0" dirty="0" err="1">
                  <a:solidFill>
                    <a:prstClr val="white"/>
                  </a:solidFill>
                  <a:latin typeface="Calibri"/>
                  <a:cs typeface="Arial" charset="0"/>
                </a:rPr>
                <a:t>EuroGoos</a:t>
              </a:r>
              <a:r>
                <a:rPr lang="en-US" sz="1350" b="1" kern="0" dirty="0">
                  <a:solidFill>
                    <a:prstClr val="white"/>
                  </a:solidFill>
                  <a:latin typeface="Calibri"/>
                  <a:cs typeface="Arial" charset="0"/>
                </a:rPr>
                <a:t> </a:t>
              </a:r>
              <a:r>
                <a:rPr lang="en-US" sz="1200" b="1" kern="0" dirty="0" err="1">
                  <a:solidFill>
                    <a:prstClr val="white"/>
                  </a:solidFill>
                  <a:latin typeface="Calibri"/>
                  <a:cs typeface="Arial" charset="0"/>
                </a:rPr>
                <a:t>ROOSes</a:t>
              </a:r>
              <a:endParaRPr lang="fr-FR" sz="1350" b="1" kern="0" dirty="0">
                <a:solidFill>
                  <a:prstClr val="white"/>
                </a:solidFill>
                <a:latin typeface="Calibri"/>
                <a:cs typeface="Arial" charset="0"/>
              </a:endParaRPr>
            </a:p>
          </p:txBody>
        </p:sp>
        <p:sp>
          <p:nvSpPr>
            <p:cNvPr id="90" name="Rectangle à coins arrondis 43">
              <a:extLst>
                <a:ext uri="{FF2B5EF4-FFF2-40B4-BE49-F238E27FC236}">
                  <a16:creationId xmlns:a16="http://schemas.microsoft.com/office/drawing/2014/main" id="{E9C4CB6E-80AF-4826-9057-6C43524584B9}"/>
                </a:ext>
              </a:extLst>
            </p:cNvPr>
            <p:cNvSpPr/>
            <p:nvPr/>
          </p:nvSpPr>
          <p:spPr>
            <a:xfrm>
              <a:off x="3648741" y="2416110"/>
              <a:ext cx="1133659" cy="251148"/>
            </a:xfrm>
            <a:prstGeom prst="roundRect">
              <a:avLst/>
            </a:prstGeom>
            <a:solidFill>
              <a:sysClr val="window" lastClr="FFFFFF"/>
            </a:solidFill>
            <a:ln w="25400" cap="flat" cmpd="sng" algn="ctr">
              <a:solidFill>
                <a:srgbClr val="4F81BD"/>
              </a:solidFill>
              <a:prstDash val="solid"/>
            </a:ln>
            <a:effectLst/>
          </p:spPr>
          <p:txBody>
            <a:bodyPr rtlCol="0" anchor="t"/>
            <a:lstStyle/>
            <a:p>
              <a:pPr algn="ctr" defTabSz="685800">
                <a:defRPr/>
              </a:pPr>
              <a:r>
                <a:rPr lang="en-US" sz="1200" kern="0" dirty="0">
                  <a:solidFill>
                    <a:prstClr val="black"/>
                  </a:solidFill>
                  <a:latin typeface="Calibri"/>
                  <a:cs typeface="Arial" charset="0"/>
                </a:rPr>
                <a:t>Daily/Yearly</a:t>
              </a:r>
              <a:endParaRPr lang="fr-FR" sz="1350" b="1" kern="0" dirty="0">
                <a:solidFill>
                  <a:prstClr val="black"/>
                </a:solidFill>
                <a:latin typeface="Calibri"/>
                <a:cs typeface="Arial" charset="0"/>
              </a:endParaRPr>
            </a:p>
          </p:txBody>
        </p:sp>
        <p:sp>
          <p:nvSpPr>
            <p:cNvPr id="91" name="Rectangle à coins arrondis 43">
              <a:extLst>
                <a:ext uri="{FF2B5EF4-FFF2-40B4-BE49-F238E27FC236}">
                  <a16:creationId xmlns:a16="http://schemas.microsoft.com/office/drawing/2014/main" id="{44C2C741-120A-40B3-BC70-85A9ACDAC404}"/>
                </a:ext>
              </a:extLst>
            </p:cNvPr>
            <p:cNvSpPr/>
            <p:nvPr/>
          </p:nvSpPr>
          <p:spPr>
            <a:xfrm>
              <a:off x="3385635" y="3857313"/>
              <a:ext cx="703639" cy="251148"/>
            </a:xfrm>
            <a:prstGeom prst="roundRect">
              <a:avLst/>
            </a:prstGeom>
            <a:solidFill>
              <a:sysClr val="window" lastClr="FFFFFF"/>
            </a:solidFill>
            <a:ln w="25400" cap="flat" cmpd="sng" algn="ctr">
              <a:solidFill>
                <a:srgbClr val="4F81BD"/>
              </a:solidFill>
              <a:prstDash val="solid"/>
            </a:ln>
            <a:effectLst/>
          </p:spPr>
          <p:txBody>
            <a:bodyPr rtlCol="0" anchor="t"/>
            <a:lstStyle/>
            <a:p>
              <a:pPr algn="ctr" defTabSz="685800">
                <a:defRPr/>
              </a:pPr>
              <a:r>
                <a:rPr lang="en-US" sz="1200" kern="0" dirty="0">
                  <a:solidFill>
                    <a:prstClr val="black"/>
                  </a:solidFill>
                  <a:latin typeface="Calibri"/>
                  <a:cs typeface="Arial" charset="0"/>
                </a:rPr>
                <a:t>Yearly</a:t>
              </a:r>
            </a:p>
            <a:p>
              <a:pPr defTabSz="685800">
                <a:defRPr/>
              </a:pPr>
              <a:endParaRPr lang="fr-FR" sz="1350" b="1" kern="0" dirty="0">
                <a:solidFill>
                  <a:prstClr val="black"/>
                </a:solidFill>
                <a:latin typeface="Calibri"/>
                <a:cs typeface="Arial" charset="0"/>
              </a:endParaRPr>
            </a:p>
          </p:txBody>
        </p:sp>
        <p:sp>
          <p:nvSpPr>
            <p:cNvPr id="92" name="Rectangle à coins arrondis 43">
              <a:extLst>
                <a:ext uri="{FF2B5EF4-FFF2-40B4-BE49-F238E27FC236}">
                  <a16:creationId xmlns:a16="http://schemas.microsoft.com/office/drawing/2014/main" id="{39C9F930-4C22-4299-BE84-97ECC8B8595C}"/>
                </a:ext>
              </a:extLst>
            </p:cNvPr>
            <p:cNvSpPr/>
            <p:nvPr/>
          </p:nvSpPr>
          <p:spPr>
            <a:xfrm>
              <a:off x="3113639" y="4469482"/>
              <a:ext cx="985005" cy="251148"/>
            </a:xfrm>
            <a:prstGeom prst="roundRect">
              <a:avLst/>
            </a:prstGeom>
            <a:solidFill>
              <a:sysClr val="window" lastClr="FFFFFF"/>
            </a:solidFill>
            <a:ln w="25400" cap="flat" cmpd="sng" algn="ctr">
              <a:solidFill>
                <a:srgbClr val="4F81BD"/>
              </a:solidFill>
              <a:prstDash val="solid"/>
            </a:ln>
            <a:effectLst/>
          </p:spPr>
          <p:txBody>
            <a:bodyPr rtlCol="0" anchor="t"/>
            <a:lstStyle/>
            <a:p>
              <a:pPr algn="ctr" defTabSz="685800">
                <a:defRPr/>
              </a:pPr>
              <a:r>
                <a:rPr lang="en-US" sz="1200" kern="0" dirty="0">
                  <a:solidFill>
                    <a:prstClr val="black"/>
                  </a:solidFill>
                  <a:latin typeface="Calibri"/>
                  <a:cs typeface="Arial" charset="0"/>
                </a:rPr>
                <a:t>Daily/Yearly</a:t>
              </a:r>
              <a:endParaRPr lang="fr-FR" sz="1350" b="1" kern="0" dirty="0">
                <a:solidFill>
                  <a:prstClr val="black"/>
                </a:solidFill>
                <a:latin typeface="Calibri"/>
                <a:cs typeface="Arial" charset="0"/>
              </a:endParaRPr>
            </a:p>
          </p:txBody>
        </p:sp>
      </p:grpSp>
      <p:grpSp>
        <p:nvGrpSpPr>
          <p:cNvPr id="104" name="Groupe 103">
            <a:extLst>
              <a:ext uri="{FF2B5EF4-FFF2-40B4-BE49-F238E27FC236}">
                <a16:creationId xmlns:a16="http://schemas.microsoft.com/office/drawing/2014/main" id="{F29B794D-2CB2-4299-8C9E-2CAEA2B92D50}"/>
              </a:ext>
            </a:extLst>
          </p:cNvPr>
          <p:cNvGrpSpPr/>
          <p:nvPr/>
        </p:nvGrpSpPr>
        <p:grpSpPr>
          <a:xfrm>
            <a:off x="541107" y="2969500"/>
            <a:ext cx="5928859" cy="3286159"/>
            <a:chOff x="541107" y="2969500"/>
            <a:chExt cx="5928859" cy="3286159"/>
          </a:xfrm>
        </p:grpSpPr>
        <p:pic>
          <p:nvPicPr>
            <p:cNvPr id="75" name="Picture 6" descr="See original image">
              <a:extLst>
                <a:ext uri="{FF2B5EF4-FFF2-40B4-BE49-F238E27FC236}">
                  <a16:creationId xmlns:a16="http://schemas.microsoft.com/office/drawing/2014/main" id="{4EEBBCD6-472D-4275-B961-7F2B39CC7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07" y="5685828"/>
              <a:ext cx="1044000" cy="565959"/>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à coins arrondis 32">
              <a:extLst>
                <a:ext uri="{FF2B5EF4-FFF2-40B4-BE49-F238E27FC236}">
                  <a16:creationId xmlns:a16="http://schemas.microsoft.com/office/drawing/2014/main" id="{4CD238DA-731F-4830-9BE1-DBD6EFA3B9E8}"/>
                </a:ext>
              </a:extLst>
            </p:cNvPr>
            <p:cNvSpPr/>
            <p:nvPr/>
          </p:nvSpPr>
          <p:spPr>
            <a:xfrm>
              <a:off x="4887100" y="5594514"/>
              <a:ext cx="1582866" cy="620595"/>
            </a:xfrm>
            <a:prstGeom prst="roundRect">
              <a:avLst/>
            </a:prstGeom>
            <a:solidFill>
              <a:srgbClr val="00B050"/>
            </a:solidFill>
            <a:ln w="25400" cap="flat" cmpd="sng" algn="ctr">
              <a:solidFill>
                <a:srgbClr val="00B050"/>
              </a:solidFill>
              <a:prstDash val="solid"/>
            </a:ln>
            <a:effectLst/>
          </p:spPr>
          <p:txBody>
            <a:bodyPr rtlCol="0" anchor="ctr"/>
            <a:lstStyle/>
            <a:p>
              <a:pPr algn="ctr" defTabSz="685800">
                <a:defRPr/>
              </a:pPr>
              <a:r>
                <a:rPr lang="en-US" sz="1500" b="1" kern="0" dirty="0">
                  <a:solidFill>
                    <a:prstClr val="white"/>
                  </a:solidFill>
                  <a:latin typeface="Calibri"/>
                  <a:cs typeface="Arial" charset="0"/>
                </a:rPr>
                <a:t>SeaDataNet</a:t>
              </a:r>
              <a:endParaRPr lang="fr-FR" sz="1500" b="1" kern="0" dirty="0">
                <a:solidFill>
                  <a:prstClr val="white"/>
                </a:solidFill>
                <a:latin typeface="Calibri"/>
                <a:cs typeface="Arial" charset="0"/>
              </a:endParaRPr>
            </a:p>
          </p:txBody>
        </p:sp>
        <p:sp>
          <p:nvSpPr>
            <p:cNvPr id="82" name="Rectangle à coins arrondis 35">
              <a:extLst>
                <a:ext uri="{FF2B5EF4-FFF2-40B4-BE49-F238E27FC236}">
                  <a16:creationId xmlns:a16="http://schemas.microsoft.com/office/drawing/2014/main" id="{FCA00827-887A-4667-BF3F-36006D93AAB1}"/>
                </a:ext>
              </a:extLst>
            </p:cNvPr>
            <p:cNvSpPr/>
            <p:nvPr/>
          </p:nvSpPr>
          <p:spPr>
            <a:xfrm>
              <a:off x="1691680" y="5613329"/>
              <a:ext cx="1421959" cy="413730"/>
            </a:xfrm>
            <a:prstGeom prst="roundRect">
              <a:avLst/>
            </a:prstGeom>
            <a:solidFill>
              <a:srgbClr val="4F81BD"/>
            </a:solidFill>
            <a:ln w="25400" cap="flat" cmpd="sng" algn="ctr">
              <a:solidFill>
                <a:srgbClr val="4F81BD">
                  <a:shade val="50000"/>
                </a:srgbClr>
              </a:solidFill>
              <a:prstDash val="solid"/>
            </a:ln>
            <a:effectLst/>
          </p:spPr>
          <p:txBody>
            <a:bodyPr rtlCol="0" anchor="t"/>
            <a:lstStyle/>
            <a:p>
              <a:pPr defTabSz="685800">
                <a:defRPr/>
              </a:pPr>
              <a:r>
                <a:rPr lang="en-US" sz="1350" b="1" kern="0" dirty="0">
                  <a:solidFill>
                    <a:prstClr val="white"/>
                  </a:solidFill>
                  <a:latin typeface="Calibri"/>
                  <a:cs typeface="Arial" charset="0"/>
                </a:rPr>
                <a:t>EU NODCs</a:t>
              </a:r>
              <a:endParaRPr lang="fr-FR" sz="1350" b="1" kern="0" dirty="0">
                <a:solidFill>
                  <a:prstClr val="white"/>
                </a:solidFill>
                <a:latin typeface="Calibri"/>
                <a:cs typeface="Arial" charset="0"/>
              </a:endParaRPr>
            </a:p>
          </p:txBody>
        </p:sp>
        <p:sp>
          <p:nvSpPr>
            <p:cNvPr id="83" name="Rectangle à coins arrondis 36">
              <a:extLst>
                <a:ext uri="{FF2B5EF4-FFF2-40B4-BE49-F238E27FC236}">
                  <a16:creationId xmlns:a16="http://schemas.microsoft.com/office/drawing/2014/main" id="{968DB246-8667-454C-A10D-E49251176CAF}"/>
                </a:ext>
              </a:extLst>
            </p:cNvPr>
            <p:cNvSpPr/>
            <p:nvPr/>
          </p:nvSpPr>
          <p:spPr>
            <a:xfrm>
              <a:off x="1805980" y="5727629"/>
              <a:ext cx="1421959" cy="413730"/>
            </a:xfrm>
            <a:prstGeom prst="roundRect">
              <a:avLst/>
            </a:prstGeom>
            <a:solidFill>
              <a:srgbClr val="4F81BD"/>
            </a:solidFill>
            <a:ln w="25400" cap="flat" cmpd="sng" algn="ctr">
              <a:solidFill>
                <a:srgbClr val="4F81BD">
                  <a:shade val="50000"/>
                </a:srgbClr>
              </a:solidFill>
              <a:prstDash val="solid"/>
            </a:ln>
            <a:effectLst/>
          </p:spPr>
          <p:txBody>
            <a:bodyPr rtlCol="0" anchor="t"/>
            <a:lstStyle/>
            <a:p>
              <a:pPr defTabSz="685800">
                <a:defRPr/>
              </a:pPr>
              <a:r>
                <a:rPr lang="en-US" sz="1350" b="1" kern="0" dirty="0">
                  <a:solidFill>
                    <a:prstClr val="white"/>
                  </a:solidFill>
                  <a:latin typeface="Calibri"/>
                  <a:cs typeface="Arial" charset="0"/>
                </a:rPr>
                <a:t>EU NODCs</a:t>
              </a:r>
              <a:endParaRPr lang="fr-FR" sz="1350" b="1" kern="0" dirty="0">
                <a:solidFill>
                  <a:prstClr val="white"/>
                </a:solidFill>
                <a:latin typeface="Calibri"/>
                <a:cs typeface="Arial" charset="0"/>
              </a:endParaRPr>
            </a:p>
          </p:txBody>
        </p:sp>
        <p:sp>
          <p:nvSpPr>
            <p:cNvPr id="84" name="Rectangle à coins arrondis 37">
              <a:extLst>
                <a:ext uri="{FF2B5EF4-FFF2-40B4-BE49-F238E27FC236}">
                  <a16:creationId xmlns:a16="http://schemas.microsoft.com/office/drawing/2014/main" id="{E6C20CC0-14C6-4137-97CA-27BB33B92C21}"/>
                </a:ext>
              </a:extLst>
            </p:cNvPr>
            <p:cNvSpPr/>
            <p:nvPr/>
          </p:nvSpPr>
          <p:spPr>
            <a:xfrm>
              <a:off x="1920280" y="5841929"/>
              <a:ext cx="1421959" cy="413730"/>
            </a:xfrm>
            <a:prstGeom prst="roundRect">
              <a:avLst/>
            </a:prstGeom>
            <a:solidFill>
              <a:srgbClr val="4F81BD"/>
            </a:solidFill>
            <a:ln w="25400" cap="flat" cmpd="sng" algn="ctr">
              <a:solidFill>
                <a:srgbClr val="4F81BD">
                  <a:shade val="50000"/>
                </a:srgbClr>
              </a:solidFill>
              <a:prstDash val="solid"/>
            </a:ln>
            <a:effectLst/>
          </p:spPr>
          <p:txBody>
            <a:bodyPr rtlCol="0" anchor="t"/>
            <a:lstStyle/>
            <a:p>
              <a:pPr defTabSz="685800">
                <a:defRPr/>
              </a:pPr>
              <a:r>
                <a:rPr lang="en-US" sz="1350" b="1" kern="0" dirty="0">
                  <a:solidFill>
                    <a:prstClr val="white"/>
                  </a:solidFill>
                  <a:latin typeface="Calibri"/>
                  <a:cs typeface="Arial" charset="0"/>
                </a:rPr>
                <a:t>EU NODCs</a:t>
              </a:r>
              <a:endParaRPr lang="fr-FR" sz="1350" b="1" kern="0" dirty="0">
                <a:solidFill>
                  <a:prstClr val="white"/>
                </a:solidFill>
                <a:latin typeface="Calibri"/>
                <a:cs typeface="Arial" charset="0"/>
              </a:endParaRPr>
            </a:p>
          </p:txBody>
        </p:sp>
        <p:cxnSp>
          <p:nvCxnSpPr>
            <p:cNvPr id="85" name="Connecteur droit avec flèche 84">
              <a:extLst>
                <a:ext uri="{FF2B5EF4-FFF2-40B4-BE49-F238E27FC236}">
                  <a16:creationId xmlns:a16="http://schemas.microsoft.com/office/drawing/2014/main" id="{85E5B49B-5A29-4B81-B3AF-543C3D0FDA9A}"/>
                </a:ext>
              </a:extLst>
            </p:cNvPr>
            <p:cNvCxnSpPr/>
            <p:nvPr/>
          </p:nvCxnSpPr>
          <p:spPr>
            <a:xfrm>
              <a:off x="5430472" y="2969500"/>
              <a:ext cx="25264" cy="2641806"/>
            </a:xfrm>
            <a:prstGeom prst="straightConnector1">
              <a:avLst/>
            </a:prstGeom>
            <a:noFill/>
            <a:ln w="101600" cap="flat" cmpd="sng" algn="ctr">
              <a:solidFill>
                <a:srgbClr val="00B050"/>
              </a:solidFill>
              <a:prstDash val="solid"/>
              <a:headEnd type="triangle"/>
              <a:tailEnd type="triangle"/>
            </a:ln>
            <a:effectLst>
              <a:outerShdw blurRad="40000" dist="23000" dir="5400000" rotWithShape="0">
                <a:srgbClr val="000000">
                  <a:alpha val="35000"/>
                </a:srgbClr>
              </a:outerShdw>
            </a:effectLst>
          </p:spPr>
        </p:cxnSp>
        <p:cxnSp>
          <p:nvCxnSpPr>
            <p:cNvPr id="86" name="Connecteur droit avec flèche 85">
              <a:extLst>
                <a:ext uri="{FF2B5EF4-FFF2-40B4-BE49-F238E27FC236}">
                  <a16:creationId xmlns:a16="http://schemas.microsoft.com/office/drawing/2014/main" id="{5DA4C8C8-AE6E-4570-9F05-D0679A7F05B8}"/>
                </a:ext>
              </a:extLst>
            </p:cNvPr>
            <p:cNvCxnSpPr/>
            <p:nvPr/>
          </p:nvCxnSpPr>
          <p:spPr>
            <a:xfrm>
              <a:off x="3321977" y="6027059"/>
              <a:ext cx="1565123" cy="0"/>
            </a:xfrm>
            <a:prstGeom prst="straightConnector1">
              <a:avLst/>
            </a:prstGeom>
            <a:noFill/>
            <a:ln w="101600" cap="flat" cmpd="sng" algn="ctr">
              <a:solidFill>
                <a:srgbClr val="4F81BD"/>
              </a:solidFill>
              <a:prstDash val="solid"/>
              <a:headEnd type="triangle"/>
              <a:tailEnd type="triangle"/>
            </a:ln>
            <a:effectLst>
              <a:outerShdw blurRad="40000" dist="23000" dir="5400000" rotWithShape="0">
                <a:srgbClr val="000000">
                  <a:alpha val="35000"/>
                </a:srgbClr>
              </a:outerShdw>
            </a:effectLst>
          </p:spPr>
        </p:cxnSp>
        <p:sp>
          <p:nvSpPr>
            <p:cNvPr id="93" name="Rectangle à coins arrondis 43">
              <a:extLst>
                <a:ext uri="{FF2B5EF4-FFF2-40B4-BE49-F238E27FC236}">
                  <a16:creationId xmlns:a16="http://schemas.microsoft.com/office/drawing/2014/main" id="{57EC3D1E-592C-4092-A831-FE7ED469319B}"/>
                </a:ext>
              </a:extLst>
            </p:cNvPr>
            <p:cNvSpPr/>
            <p:nvPr/>
          </p:nvSpPr>
          <p:spPr>
            <a:xfrm>
              <a:off x="4889740" y="4415612"/>
              <a:ext cx="1127091" cy="425836"/>
            </a:xfrm>
            <a:prstGeom prst="roundRect">
              <a:avLst/>
            </a:prstGeom>
            <a:solidFill>
              <a:sysClr val="window" lastClr="FFFFFF"/>
            </a:solidFill>
            <a:ln w="25400" cap="flat" cmpd="sng" algn="ctr">
              <a:solidFill>
                <a:srgbClr val="00B050"/>
              </a:solidFill>
              <a:prstDash val="solid"/>
            </a:ln>
            <a:effectLst/>
          </p:spPr>
          <p:txBody>
            <a:bodyPr rtlCol="0" anchor="t"/>
            <a:lstStyle/>
            <a:p>
              <a:pPr algn="ctr" defTabSz="685800">
                <a:defRPr/>
              </a:pPr>
              <a:r>
                <a:rPr lang="en-US" sz="1200" kern="0" dirty="0">
                  <a:solidFill>
                    <a:prstClr val="black"/>
                  </a:solidFill>
                  <a:latin typeface="Calibri"/>
                  <a:cs typeface="Arial" charset="0"/>
                </a:rPr>
                <a:t>Twice a year</a:t>
              </a:r>
            </a:p>
            <a:p>
              <a:pPr algn="ctr" defTabSz="685800">
                <a:defRPr/>
              </a:pPr>
              <a:r>
                <a:rPr lang="en-US" sz="1200" kern="0" dirty="0">
                  <a:solidFill>
                    <a:prstClr val="black"/>
                  </a:solidFill>
                  <a:latin typeface="Calibri"/>
                  <a:cs typeface="Arial" charset="0"/>
                </a:rPr>
                <a:t>T&amp;S </a:t>
              </a:r>
            </a:p>
          </p:txBody>
        </p:sp>
      </p:grpSp>
      <p:grpSp>
        <p:nvGrpSpPr>
          <p:cNvPr id="105" name="Groupe 104">
            <a:extLst>
              <a:ext uri="{FF2B5EF4-FFF2-40B4-BE49-F238E27FC236}">
                <a16:creationId xmlns:a16="http://schemas.microsoft.com/office/drawing/2014/main" id="{81F881ED-86E2-405C-B8CA-96E3AE72F098}"/>
              </a:ext>
            </a:extLst>
          </p:cNvPr>
          <p:cNvGrpSpPr/>
          <p:nvPr/>
        </p:nvGrpSpPr>
        <p:grpSpPr>
          <a:xfrm>
            <a:off x="6550094" y="2488340"/>
            <a:ext cx="2720377" cy="778342"/>
            <a:chOff x="6550094" y="2488340"/>
            <a:chExt cx="2720377" cy="778342"/>
          </a:xfrm>
        </p:grpSpPr>
        <p:pic>
          <p:nvPicPr>
            <p:cNvPr id="94" name="Picture 14">
              <a:extLst>
                <a:ext uri="{FF2B5EF4-FFF2-40B4-BE49-F238E27FC236}">
                  <a16:creationId xmlns:a16="http://schemas.microsoft.com/office/drawing/2014/main" id="{F703636A-737E-4F8D-A421-15D38B8480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4060" y="2488340"/>
              <a:ext cx="1863974" cy="296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5" name="Connecteur droit avec flèche 94">
              <a:extLst>
                <a:ext uri="{FF2B5EF4-FFF2-40B4-BE49-F238E27FC236}">
                  <a16:creationId xmlns:a16="http://schemas.microsoft.com/office/drawing/2014/main" id="{2410149C-394E-4712-BC3D-43293F6416D5}"/>
                </a:ext>
              </a:extLst>
            </p:cNvPr>
            <p:cNvCxnSpPr>
              <a:cxnSpLocks/>
              <a:stCxn id="81" idx="3"/>
              <a:endCxn id="94" idx="1"/>
            </p:cNvCxnSpPr>
            <p:nvPr/>
          </p:nvCxnSpPr>
          <p:spPr>
            <a:xfrm flipV="1">
              <a:off x="6550094" y="2636627"/>
              <a:ext cx="713966" cy="11142"/>
            </a:xfrm>
            <a:prstGeom prst="straightConnector1">
              <a:avLst/>
            </a:prstGeom>
            <a:noFill/>
            <a:ln w="66675" cap="flat" cmpd="sng" algn="ctr">
              <a:solidFill>
                <a:srgbClr val="F79646">
                  <a:lumMod val="60000"/>
                  <a:lumOff val="40000"/>
                </a:srgbClr>
              </a:solidFill>
              <a:prstDash val="solid"/>
              <a:headEnd type="triangle"/>
              <a:tailEnd type="triangle"/>
            </a:ln>
            <a:effectLst/>
          </p:spPr>
        </p:cxnSp>
        <p:sp>
          <p:nvSpPr>
            <p:cNvPr id="96" name="Rectangle à coins arrondis 43">
              <a:extLst>
                <a:ext uri="{FF2B5EF4-FFF2-40B4-BE49-F238E27FC236}">
                  <a16:creationId xmlns:a16="http://schemas.microsoft.com/office/drawing/2014/main" id="{6545DC3C-7123-4EDA-9A64-F3CC33D43055}"/>
                </a:ext>
              </a:extLst>
            </p:cNvPr>
            <p:cNvSpPr/>
            <p:nvPr/>
          </p:nvSpPr>
          <p:spPr>
            <a:xfrm>
              <a:off x="7232245" y="2789974"/>
              <a:ext cx="2038226" cy="476708"/>
            </a:xfrm>
            <a:prstGeom prst="roundRect">
              <a:avLst/>
            </a:prstGeom>
            <a:solidFill>
              <a:sysClr val="window" lastClr="FFFFFF"/>
            </a:solidFill>
            <a:ln w="25400" cap="flat" cmpd="sng" algn="ctr">
              <a:solidFill>
                <a:srgbClr val="4F81BD"/>
              </a:solidFill>
              <a:prstDash val="solid"/>
            </a:ln>
            <a:effectLst/>
          </p:spPr>
          <p:txBody>
            <a:bodyPr rtlCol="0" anchor="t"/>
            <a:lstStyle/>
            <a:p>
              <a:pPr algn="ctr" defTabSz="685800">
                <a:defRPr/>
              </a:pPr>
              <a:r>
                <a:rPr lang="en-US" sz="1200" kern="0" dirty="0">
                  <a:solidFill>
                    <a:prstClr val="black"/>
                  </a:solidFill>
                  <a:latin typeface="Calibri"/>
                  <a:cs typeface="Arial" charset="0"/>
                </a:rPr>
                <a:t>Only Physics lot : </a:t>
              </a:r>
              <a:br>
                <a:rPr lang="en-US" sz="1200" kern="0" dirty="0">
                  <a:solidFill>
                    <a:prstClr val="black"/>
                  </a:solidFill>
                  <a:latin typeface="Calibri"/>
                  <a:cs typeface="Arial" charset="0"/>
                </a:rPr>
              </a:br>
              <a:r>
                <a:rPr lang="en-US" sz="1200" kern="0" dirty="0">
                  <a:solidFill>
                    <a:prstClr val="black"/>
                  </a:solidFill>
                  <a:latin typeface="Calibri"/>
                  <a:cs typeface="Arial" charset="0"/>
                </a:rPr>
                <a:t>NRT and historical</a:t>
              </a:r>
            </a:p>
            <a:p>
              <a:pPr defTabSz="685800">
                <a:defRPr/>
              </a:pPr>
              <a:endParaRPr lang="fr-FR" sz="1350" b="1" kern="0" dirty="0">
                <a:solidFill>
                  <a:prstClr val="black"/>
                </a:solidFill>
                <a:latin typeface="Calibri"/>
                <a:cs typeface="Arial" charset="0"/>
              </a:endParaRPr>
            </a:p>
          </p:txBody>
        </p:sp>
      </p:grpSp>
      <p:grpSp>
        <p:nvGrpSpPr>
          <p:cNvPr id="107" name="Groupe 106">
            <a:extLst>
              <a:ext uri="{FF2B5EF4-FFF2-40B4-BE49-F238E27FC236}">
                <a16:creationId xmlns:a16="http://schemas.microsoft.com/office/drawing/2014/main" id="{716D6357-FB5A-4AC8-BA06-65CB1BD70F57}"/>
              </a:ext>
            </a:extLst>
          </p:cNvPr>
          <p:cNvGrpSpPr/>
          <p:nvPr/>
        </p:nvGrpSpPr>
        <p:grpSpPr>
          <a:xfrm>
            <a:off x="5907557" y="2992421"/>
            <a:ext cx="3260395" cy="3239480"/>
            <a:chOff x="5907557" y="2992421"/>
            <a:chExt cx="3260395" cy="3239480"/>
          </a:xfrm>
        </p:grpSpPr>
        <p:cxnSp>
          <p:nvCxnSpPr>
            <p:cNvPr id="97" name="Connecteur droit avec flèche 96">
              <a:extLst>
                <a:ext uri="{FF2B5EF4-FFF2-40B4-BE49-F238E27FC236}">
                  <a16:creationId xmlns:a16="http://schemas.microsoft.com/office/drawing/2014/main" id="{590818FD-23AB-4965-8417-6B47B61081EA}"/>
                </a:ext>
              </a:extLst>
            </p:cNvPr>
            <p:cNvCxnSpPr>
              <a:cxnSpLocks/>
            </p:cNvCxnSpPr>
            <p:nvPr/>
          </p:nvCxnSpPr>
          <p:spPr>
            <a:xfrm>
              <a:off x="6469966" y="5951932"/>
              <a:ext cx="1107730" cy="35393"/>
            </a:xfrm>
            <a:prstGeom prst="straightConnector1">
              <a:avLst/>
            </a:prstGeom>
            <a:noFill/>
            <a:ln w="101600" cap="flat" cmpd="sng" algn="ctr">
              <a:solidFill>
                <a:srgbClr val="F79646">
                  <a:lumMod val="75000"/>
                </a:srgbClr>
              </a:solidFill>
              <a:prstDash val="solid"/>
              <a:headEnd type="triangle"/>
              <a:tailEnd type="triangle"/>
            </a:ln>
            <a:effectLst>
              <a:outerShdw blurRad="40000" dist="23000" dir="5400000" rotWithShape="0">
                <a:srgbClr val="000000">
                  <a:alpha val="35000"/>
                </a:srgbClr>
              </a:outerShdw>
            </a:effectLst>
          </p:spPr>
        </p:cxnSp>
        <p:sp>
          <p:nvSpPr>
            <p:cNvPr id="98" name="Rectangle à coins arrondis 32">
              <a:extLst>
                <a:ext uri="{FF2B5EF4-FFF2-40B4-BE49-F238E27FC236}">
                  <a16:creationId xmlns:a16="http://schemas.microsoft.com/office/drawing/2014/main" id="{76DA8BBA-FB52-4C9D-B039-EA805A845FF4}"/>
                </a:ext>
              </a:extLst>
            </p:cNvPr>
            <p:cNvSpPr/>
            <p:nvPr/>
          </p:nvSpPr>
          <p:spPr>
            <a:xfrm>
              <a:off x="7585086" y="5611306"/>
              <a:ext cx="1582866" cy="620595"/>
            </a:xfrm>
            <a:prstGeom prst="roundRect">
              <a:avLst/>
            </a:prstGeom>
            <a:solidFill>
              <a:srgbClr val="F79646">
                <a:lumMod val="75000"/>
              </a:srgbClr>
            </a:solidFill>
            <a:ln w="25400" cap="flat" cmpd="sng" algn="ctr">
              <a:solidFill>
                <a:srgbClr val="F79646">
                  <a:lumMod val="75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a:cs typeface="Arial" charset="0"/>
                </a:rPr>
                <a:t>EU </a:t>
              </a:r>
              <a:r>
                <a:rPr kumimoji="0" lang="en-US" sz="1500" b="1" i="0" u="none" strike="noStrike" kern="0" cap="none" spc="0" normalizeH="0" baseline="0" noProof="0" dirty="0" err="1">
                  <a:ln>
                    <a:noFill/>
                  </a:ln>
                  <a:solidFill>
                    <a:prstClr val="white"/>
                  </a:solidFill>
                  <a:effectLst/>
                  <a:uLnTx/>
                  <a:uFillTx/>
                  <a:latin typeface="Calibri"/>
                  <a:cs typeface="Arial" charset="0"/>
                </a:rPr>
                <a:t>EMODnet</a:t>
              </a:r>
              <a:r>
                <a:rPr kumimoji="0" lang="en-US" sz="1500" b="1" i="0" u="none" strike="noStrike" kern="0" cap="none" spc="0" normalizeH="0" baseline="0" noProof="0" dirty="0">
                  <a:ln>
                    <a:noFill/>
                  </a:ln>
                  <a:solidFill>
                    <a:prstClr val="white"/>
                  </a:solidFill>
                  <a:effectLst/>
                  <a:uLnTx/>
                  <a:uFillTx/>
                  <a:latin typeface="Calibri"/>
                  <a:cs typeface="Arial" charset="0"/>
                </a:rPr>
                <a:t>-Chemistry</a:t>
              </a:r>
              <a:endParaRPr kumimoji="0" lang="fr-FR" sz="1500" b="1" i="0" u="none" strike="noStrike" kern="0" cap="none" spc="0" normalizeH="0" baseline="0" noProof="0" dirty="0">
                <a:ln>
                  <a:noFill/>
                </a:ln>
                <a:solidFill>
                  <a:prstClr val="white"/>
                </a:solidFill>
                <a:effectLst/>
                <a:uLnTx/>
                <a:uFillTx/>
                <a:latin typeface="Calibri"/>
                <a:cs typeface="Arial" charset="0"/>
              </a:endParaRPr>
            </a:p>
          </p:txBody>
        </p:sp>
        <p:sp>
          <p:nvSpPr>
            <p:cNvPr id="99" name="Rectangle à coins arrondis 43">
              <a:extLst>
                <a:ext uri="{FF2B5EF4-FFF2-40B4-BE49-F238E27FC236}">
                  <a16:creationId xmlns:a16="http://schemas.microsoft.com/office/drawing/2014/main" id="{EE3042E4-3D1B-445A-B770-488160755094}"/>
                </a:ext>
              </a:extLst>
            </p:cNvPr>
            <p:cNvSpPr/>
            <p:nvPr/>
          </p:nvSpPr>
          <p:spPr>
            <a:xfrm>
              <a:off x="7232245" y="4487279"/>
              <a:ext cx="1235875" cy="638459"/>
            </a:xfrm>
            <a:prstGeom prst="roundRect">
              <a:avLst/>
            </a:prstGeom>
            <a:solidFill>
              <a:sysClr val="window" lastClr="FFFFFF"/>
            </a:solidFill>
            <a:ln w="25400" cap="flat" cmpd="sng" algn="ctr">
              <a:solidFill>
                <a:srgbClr val="F79646">
                  <a:lumMod val="75000"/>
                </a:srgbClr>
              </a:solidFill>
              <a:prstDash val="solid"/>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cs typeface="Arial" charset="0"/>
                </a:rPr>
                <a:t>Twice a Year</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cs typeface="Arial" charset="0"/>
                </a:rPr>
                <a:t>O2, </a:t>
              </a:r>
              <a:r>
                <a:rPr kumimoji="0" lang="en-US" sz="1200" b="0" i="0" u="none" strike="noStrike" kern="0" cap="none" spc="0" normalizeH="0" baseline="0" noProof="0" dirty="0" err="1">
                  <a:ln>
                    <a:noFill/>
                  </a:ln>
                  <a:solidFill>
                    <a:prstClr val="black"/>
                  </a:solidFill>
                  <a:effectLst/>
                  <a:uLnTx/>
                  <a:uFillTx/>
                  <a:latin typeface="Calibri"/>
                  <a:cs typeface="Arial" charset="0"/>
                </a:rPr>
                <a:t>Chla</a:t>
              </a:r>
              <a:r>
                <a:rPr kumimoji="0" lang="en-US" sz="1200" b="0" i="0" u="none" strike="noStrike" kern="0" cap="none" spc="0" normalizeH="0" baseline="0" noProof="0" dirty="0">
                  <a:ln>
                    <a:noFill/>
                  </a:ln>
                  <a:solidFill>
                    <a:prstClr val="black"/>
                  </a:solidFill>
                  <a:effectLst/>
                  <a:uLnTx/>
                  <a:uFillTx/>
                  <a:latin typeface="Calibri"/>
                  <a:cs typeface="Arial" charset="0"/>
                </a:rPr>
                <a:t>, Nutrients</a:t>
              </a:r>
            </a:p>
            <a:p>
              <a:pPr marL="0" marR="0" lvl="0" indent="0" defTabSz="685800" eaLnBrk="1" fontAlgn="auto" latinLnBrk="0" hangingPunct="1">
                <a:lnSpc>
                  <a:spcPct val="100000"/>
                </a:lnSpc>
                <a:spcBef>
                  <a:spcPts val="0"/>
                </a:spcBef>
                <a:spcAft>
                  <a:spcPts val="0"/>
                </a:spcAft>
                <a:buClrTx/>
                <a:buSzTx/>
                <a:buFontTx/>
                <a:buNone/>
                <a:tabLst/>
                <a:defRPr/>
              </a:pPr>
              <a:endParaRPr kumimoji="0" lang="fr-FR" sz="1350" b="1" i="0" u="none" strike="noStrike" kern="0" cap="none" spc="0" normalizeH="0" baseline="0" noProof="0" dirty="0">
                <a:ln>
                  <a:noFill/>
                </a:ln>
                <a:solidFill>
                  <a:prstClr val="black"/>
                </a:solidFill>
                <a:effectLst/>
                <a:uLnTx/>
                <a:uFillTx/>
                <a:latin typeface="Calibri"/>
                <a:cs typeface="Arial" charset="0"/>
              </a:endParaRPr>
            </a:p>
          </p:txBody>
        </p:sp>
        <p:cxnSp>
          <p:nvCxnSpPr>
            <p:cNvPr id="100" name="Connecteur droit avec flèche 99">
              <a:extLst>
                <a:ext uri="{FF2B5EF4-FFF2-40B4-BE49-F238E27FC236}">
                  <a16:creationId xmlns:a16="http://schemas.microsoft.com/office/drawing/2014/main" id="{5E39B7FC-17EE-4D52-AC1B-B4AAD2146FD5}"/>
                </a:ext>
              </a:extLst>
            </p:cNvPr>
            <p:cNvCxnSpPr>
              <a:cxnSpLocks/>
            </p:cNvCxnSpPr>
            <p:nvPr/>
          </p:nvCxnSpPr>
          <p:spPr>
            <a:xfrm>
              <a:off x="5907557" y="2992421"/>
              <a:ext cx="1677529" cy="2602093"/>
            </a:xfrm>
            <a:prstGeom prst="straightConnector1">
              <a:avLst/>
            </a:prstGeom>
            <a:noFill/>
            <a:ln w="101600" cap="flat" cmpd="sng" algn="ctr">
              <a:solidFill>
                <a:srgbClr val="F79646">
                  <a:lumMod val="75000"/>
                </a:srgbClr>
              </a:solidFill>
              <a:prstDash val="solid"/>
              <a:headEnd type="triangle"/>
              <a:tailEnd type="triangle"/>
            </a:ln>
            <a:effectLst>
              <a:outerShdw blurRad="40000" dist="23000" dir="5400000" rotWithShape="0">
                <a:srgbClr val="000000">
                  <a:alpha val="35000"/>
                </a:srgbClr>
              </a:outerShdw>
            </a:effectLst>
          </p:spPr>
        </p:cxnSp>
      </p:grpSp>
      <p:grpSp>
        <p:nvGrpSpPr>
          <p:cNvPr id="106" name="Groupe 105">
            <a:extLst>
              <a:ext uri="{FF2B5EF4-FFF2-40B4-BE49-F238E27FC236}">
                <a16:creationId xmlns:a16="http://schemas.microsoft.com/office/drawing/2014/main" id="{09A9999B-03F2-42F7-BF7E-4B01D4B54D99}"/>
              </a:ext>
            </a:extLst>
          </p:cNvPr>
          <p:cNvGrpSpPr/>
          <p:nvPr/>
        </p:nvGrpSpPr>
        <p:grpSpPr>
          <a:xfrm>
            <a:off x="4666229" y="1394962"/>
            <a:ext cx="4006445" cy="918865"/>
            <a:chOff x="4666229" y="1394962"/>
            <a:chExt cx="4006445" cy="918865"/>
          </a:xfrm>
        </p:grpSpPr>
        <p:sp>
          <p:nvSpPr>
            <p:cNvPr id="101" name="Rectangle à coins arrondis 32">
              <a:extLst>
                <a:ext uri="{FF2B5EF4-FFF2-40B4-BE49-F238E27FC236}">
                  <a16:creationId xmlns:a16="http://schemas.microsoft.com/office/drawing/2014/main" id="{5F6C941D-4E75-4825-B805-39843C0E5A64}"/>
                </a:ext>
              </a:extLst>
            </p:cNvPr>
            <p:cNvSpPr/>
            <p:nvPr/>
          </p:nvSpPr>
          <p:spPr>
            <a:xfrm>
              <a:off x="7089808" y="1394962"/>
              <a:ext cx="1582866" cy="620595"/>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a:cs typeface="Arial" charset="0"/>
                </a:rPr>
                <a:t>EU </a:t>
              </a:r>
              <a:r>
                <a:rPr kumimoji="0" lang="en-US" sz="1500" b="1" i="0" u="none" strike="noStrike" kern="0" cap="none" spc="0" normalizeH="0" baseline="0" noProof="0" dirty="0" err="1">
                  <a:ln>
                    <a:noFill/>
                  </a:ln>
                  <a:solidFill>
                    <a:prstClr val="white"/>
                  </a:solidFill>
                  <a:effectLst/>
                  <a:uLnTx/>
                  <a:uFillTx/>
                  <a:latin typeface="Calibri"/>
                  <a:cs typeface="Arial" charset="0"/>
                </a:rPr>
                <a:t>EMODnet</a:t>
              </a:r>
              <a:r>
                <a:rPr kumimoji="0" lang="en-US" sz="1500" b="1" i="0" u="none" strike="noStrike" kern="0" cap="none" spc="0" normalizeH="0" baseline="0" noProof="0" dirty="0">
                  <a:ln>
                    <a:noFill/>
                  </a:ln>
                  <a:solidFill>
                    <a:prstClr val="white"/>
                  </a:solidFill>
                  <a:effectLst/>
                  <a:uLnTx/>
                  <a:uFillTx/>
                  <a:latin typeface="Calibri"/>
                  <a:cs typeface="Arial" charset="0"/>
                </a:rPr>
                <a:t>-Ingestion</a:t>
              </a:r>
              <a:endParaRPr kumimoji="0" lang="fr-FR" sz="1500" b="1" i="0" u="none" strike="noStrike" kern="0" cap="none" spc="0" normalizeH="0" baseline="0" noProof="0" dirty="0">
                <a:ln>
                  <a:noFill/>
                </a:ln>
                <a:solidFill>
                  <a:prstClr val="white"/>
                </a:solidFill>
                <a:effectLst/>
                <a:uLnTx/>
                <a:uFillTx/>
                <a:latin typeface="Calibri"/>
                <a:cs typeface="Arial" charset="0"/>
              </a:endParaRPr>
            </a:p>
          </p:txBody>
        </p:sp>
        <p:cxnSp>
          <p:nvCxnSpPr>
            <p:cNvPr id="102" name="Connecteur droit avec flèche 101">
              <a:extLst>
                <a:ext uri="{FF2B5EF4-FFF2-40B4-BE49-F238E27FC236}">
                  <a16:creationId xmlns:a16="http://schemas.microsoft.com/office/drawing/2014/main" id="{A433FAFA-EDD6-4474-86DF-B1DFA29DDAC0}"/>
                </a:ext>
              </a:extLst>
            </p:cNvPr>
            <p:cNvCxnSpPr>
              <a:cxnSpLocks/>
            </p:cNvCxnSpPr>
            <p:nvPr/>
          </p:nvCxnSpPr>
          <p:spPr>
            <a:xfrm flipV="1">
              <a:off x="5784360" y="1717286"/>
              <a:ext cx="1371211" cy="596541"/>
            </a:xfrm>
            <a:prstGeom prst="straightConnector1">
              <a:avLst/>
            </a:prstGeom>
            <a:noFill/>
            <a:ln w="101600" cap="flat" cmpd="sng" algn="ctr">
              <a:solidFill>
                <a:srgbClr val="4F81BD"/>
              </a:solidFill>
              <a:prstDash val="solid"/>
              <a:headEnd type="triangle"/>
              <a:tailEnd type="triangle"/>
            </a:ln>
            <a:effectLst>
              <a:outerShdw blurRad="40000" dist="23000" dir="5400000" rotWithShape="0">
                <a:srgbClr val="000000">
                  <a:alpha val="35000"/>
                </a:srgbClr>
              </a:outerShdw>
            </a:effectLst>
          </p:spPr>
        </p:cxnSp>
        <p:sp>
          <p:nvSpPr>
            <p:cNvPr id="103" name="Rectangle à coins arrondis 43">
              <a:extLst>
                <a:ext uri="{FF2B5EF4-FFF2-40B4-BE49-F238E27FC236}">
                  <a16:creationId xmlns:a16="http://schemas.microsoft.com/office/drawing/2014/main" id="{8F9E699D-7EA2-4BD2-B4EA-CC4AE4D07850}"/>
                </a:ext>
              </a:extLst>
            </p:cNvPr>
            <p:cNvSpPr/>
            <p:nvPr/>
          </p:nvSpPr>
          <p:spPr>
            <a:xfrm>
              <a:off x="4666229" y="1410564"/>
              <a:ext cx="1872033" cy="476708"/>
            </a:xfrm>
            <a:prstGeom prst="roundRect">
              <a:avLst/>
            </a:prstGeom>
            <a:solidFill>
              <a:sysClr val="window" lastClr="FFFFFF"/>
            </a:solidFill>
            <a:ln w="25400" cap="flat" cmpd="sng" algn="ctr">
              <a:solidFill>
                <a:srgbClr val="4F81BD"/>
              </a:solidFill>
              <a:prstDash val="solid"/>
            </a:ln>
            <a:effectLst/>
          </p:spPr>
          <p:txBody>
            <a:bodyPr rtlCol="0" anchor="t"/>
            <a:lstStyle/>
            <a:p>
              <a:pPr algn="ctr" defTabSz="685800">
                <a:defRPr/>
              </a:pPr>
              <a:r>
                <a:rPr lang="en-US" sz="1200" kern="0" dirty="0">
                  <a:solidFill>
                    <a:prstClr val="black"/>
                  </a:solidFill>
                  <a:latin typeface="Calibri"/>
                  <a:cs typeface="Arial" charset="0"/>
                </a:rPr>
                <a:t>For NRT and Historical data useful to CMEMS</a:t>
              </a:r>
            </a:p>
            <a:p>
              <a:pPr defTabSz="685800">
                <a:defRPr/>
              </a:pPr>
              <a:endParaRPr lang="fr-FR" sz="1350" b="1" kern="0" dirty="0">
                <a:solidFill>
                  <a:prstClr val="black"/>
                </a:solidFill>
                <a:latin typeface="Calibri"/>
                <a:cs typeface="Arial" charset="0"/>
              </a:endParaRPr>
            </a:p>
          </p:txBody>
        </p:sp>
      </p:grpSp>
      <p:sp>
        <p:nvSpPr>
          <p:cNvPr id="108" name="ZoneTexte 107">
            <a:extLst>
              <a:ext uri="{FF2B5EF4-FFF2-40B4-BE49-F238E27FC236}">
                <a16:creationId xmlns:a16="http://schemas.microsoft.com/office/drawing/2014/main" id="{F80F50AF-2B44-4CAE-B018-8475B31AE2F7}"/>
              </a:ext>
            </a:extLst>
          </p:cNvPr>
          <p:cNvSpPr txBox="1"/>
          <p:nvPr/>
        </p:nvSpPr>
        <p:spPr>
          <a:xfrm>
            <a:off x="0" y="1173846"/>
            <a:ext cx="2339102" cy="861774"/>
          </a:xfrm>
          <a:prstGeom prst="rect">
            <a:avLst/>
          </a:prstGeom>
          <a:solidFill>
            <a:schemeClr val="bg1">
              <a:lumMod val="85000"/>
            </a:schemeClr>
          </a:solidFill>
        </p:spPr>
        <p:txBody>
          <a:bodyPr wrap="none" rtlCol="0">
            <a:spAutoFit/>
          </a:bodyPr>
          <a:lstStyle/>
          <a:p>
            <a:r>
              <a:rPr lang="en-GB" sz="1600" b="1" dirty="0">
                <a:solidFill>
                  <a:srgbClr val="4F81BD"/>
                </a:solidFill>
              </a:rPr>
              <a:t>Exist </a:t>
            </a:r>
          </a:p>
          <a:p>
            <a:r>
              <a:rPr lang="en-GB" sz="1600" b="1" dirty="0">
                <a:solidFill>
                  <a:srgbClr val="00B050"/>
                </a:solidFill>
              </a:rPr>
              <a:t>Exist but need Update</a:t>
            </a:r>
          </a:p>
          <a:p>
            <a:r>
              <a:rPr lang="en-GB" sz="1600" b="1" dirty="0">
                <a:solidFill>
                  <a:srgbClr val="E46C0A"/>
                </a:solidFill>
              </a:rPr>
              <a:t>To be developed</a:t>
            </a:r>
          </a:p>
        </p:txBody>
      </p:sp>
    </p:spTree>
    <p:extLst>
      <p:ext uri="{BB962C8B-B14F-4D97-AF65-F5344CB8AC3E}">
        <p14:creationId xmlns:p14="http://schemas.microsoft.com/office/powerpoint/2010/main" val="341685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avec flèche 3">
            <a:extLst>
              <a:ext uri="{FF2B5EF4-FFF2-40B4-BE49-F238E27FC236}">
                <a16:creationId xmlns:a16="http://schemas.microsoft.com/office/drawing/2014/main" id="{398114B7-6A35-4E9E-9842-0EAE0FAB3AD7}"/>
              </a:ext>
            </a:extLst>
          </p:cNvPr>
          <p:cNvCxnSpPr>
            <a:cxnSpLocks/>
          </p:cNvCxnSpPr>
          <p:nvPr/>
        </p:nvCxnSpPr>
        <p:spPr>
          <a:xfrm>
            <a:off x="2120972" y="3696927"/>
            <a:ext cx="1736451" cy="5974"/>
          </a:xfrm>
          <a:prstGeom prst="straightConnector1">
            <a:avLst/>
          </a:prstGeom>
          <a:noFill/>
          <a:ln w="101600" cap="flat" cmpd="sng" algn="ctr">
            <a:solidFill>
              <a:srgbClr val="4F81BD"/>
            </a:solidFill>
            <a:prstDash val="solid"/>
            <a:headEnd type="triangle"/>
            <a:tailEnd type="triangle"/>
          </a:ln>
          <a:effectLst>
            <a:outerShdw blurRad="40000" dist="23000" dir="5400000" rotWithShape="0">
              <a:srgbClr val="000000">
                <a:alpha val="35000"/>
              </a:srgbClr>
            </a:outerShdw>
          </a:effectLst>
        </p:spPr>
      </p:cxnSp>
      <p:cxnSp>
        <p:nvCxnSpPr>
          <p:cNvPr id="5" name="Connecteur droit avec flèche 4">
            <a:extLst>
              <a:ext uri="{FF2B5EF4-FFF2-40B4-BE49-F238E27FC236}">
                <a16:creationId xmlns:a16="http://schemas.microsoft.com/office/drawing/2014/main" id="{CF5BCB58-F4C1-4567-BF95-1F51F4A9CBA6}"/>
              </a:ext>
            </a:extLst>
          </p:cNvPr>
          <p:cNvCxnSpPr>
            <a:cxnSpLocks/>
          </p:cNvCxnSpPr>
          <p:nvPr/>
        </p:nvCxnSpPr>
        <p:spPr>
          <a:xfrm>
            <a:off x="2450575" y="4349560"/>
            <a:ext cx="1371814" cy="16000"/>
          </a:xfrm>
          <a:prstGeom prst="straightConnector1">
            <a:avLst/>
          </a:prstGeom>
          <a:noFill/>
          <a:ln w="101600" cap="flat" cmpd="sng" algn="ctr">
            <a:solidFill>
              <a:srgbClr val="4F81BD"/>
            </a:solidFill>
            <a:prstDash val="solid"/>
            <a:headEnd type="triangle"/>
            <a:tailEnd type="triangle"/>
          </a:ln>
          <a:effectLst>
            <a:outerShdw blurRad="40000" dist="23000" dir="5400000" rotWithShape="0">
              <a:srgbClr val="000000">
                <a:alpha val="35000"/>
              </a:srgbClr>
            </a:outerShdw>
          </a:effectLst>
        </p:spPr>
      </p:cxnSp>
      <p:pic>
        <p:nvPicPr>
          <p:cNvPr id="6" name="Picture 4" descr="See original image">
            <a:extLst>
              <a:ext uri="{FF2B5EF4-FFF2-40B4-BE49-F238E27FC236}">
                <a16:creationId xmlns:a16="http://schemas.microsoft.com/office/drawing/2014/main" id="{BD71F1AB-BDA8-4C4E-BD02-3F81913A07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8" y="2074757"/>
            <a:ext cx="1450047" cy="363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ee original image">
            <a:extLst>
              <a:ext uri="{FF2B5EF4-FFF2-40B4-BE49-F238E27FC236}">
                <a16:creationId xmlns:a16="http://schemas.microsoft.com/office/drawing/2014/main" id="{24A965CB-5188-4E33-823B-1BE2B124C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57" y="5157662"/>
            <a:ext cx="1044000" cy="5659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See original image">
            <a:extLst>
              <a:ext uri="{FF2B5EF4-FFF2-40B4-BE49-F238E27FC236}">
                <a16:creationId xmlns:a16="http://schemas.microsoft.com/office/drawing/2014/main" id="{AB195B0A-A35C-465B-A15A-FBD0C3D1DB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19" y="4136960"/>
            <a:ext cx="1296000" cy="4355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à coins arrondis 30">
            <a:extLst>
              <a:ext uri="{FF2B5EF4-FFF2-40B4-BE49-F238E27FC236}">
                <a16:creationId xmlns:a16="http://schemas.microsoft.com/office/drawing/2014/main" id="{C9816843-EC8E-43C8-8B78-912850E18133}"/>
              </a:ext>
            </a:extLst>
          </p:cNvPr>
          <p:cNvSpPr/>
          <p:nvPr/>
        </p:nvSpPr>
        <p:spPr>
          <a:xfrm>
            <a:off x="1432794" y="3439677"/>
            <a:ext cx="1421959" cy="510879"/>
          </a:xfrm>
          <a:prstGeom prst="roundRect">
            <a:avLst/>
          </a:prstGeom>
          <a:solidFill>
            <a:srgbClr val="4F81BD"/>
          </a:solidFill>
          <a:ln w="25400" cap="flat" cmpd="sng" algn="ctr">
            <a:solidFill>
              <a:srgbClr val="4F81BD">
                <a:shade val="50000"/>
              </a:srgbClr>
            </a:solidFill>
            <a:prstDash val="solid"/>
          </a:ln>
          <a:effectLst/>
        </p:spPr>
        <p:txBody>
          <a:bodyPr rtlCol="0" anchor="t"/>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Calibri"/>
                <a:ea typeface="+mn-ea"/>
                <a:cs typeface="Arial" charset="0"/>
              </a:rPr>
              <a:t>US NCEI WOD</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Calibri"/>
                <a:ea typeface="+mn-ea"/>
                <a:cs typeface="Arial" charset="0"/>
              </a:rPr>
              <a:t>CCHDO- ICES</a:t>
            </a:r>
            <a:endParaRPr kumimoji="0" lang="fr-FR" sz="135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0" name="Rectangle à coins arrondis 31">
            <a:extLst>
              <a:ext uri="{FF2B5EF4-FFF2-40B4-BE49-F238E27FC236}">
                <a16:creationId xmlns:a16="http://schemas.microsoft.com/office/drawing/2014/main" id="{1363EDB5-629D-4F04-9235-3B87F49D3F9E}"/>
              </a:ext>
            </a:extLst>
          </p:cNvPr>
          <p:cNvSpPr/>
          <p:nvPr/>
        </p:nvSpPr>
        <p:spPr>
          <a:xfrm>
            <a:off x="1432792" y="1604690"/>
            <a:ext cx="1421960" cy="1720688"/>
          </a:xfrm>
          <a:prstGeom prst="roundRect">
            <a:avLst/>
          </a:prstGeom>
          <a:solidFill>
            <a:srgbClr val="4F81BD"/>
          </a:solidFill>
          <a:ln w="25400" cap="flat" cmpd="sng" algn="ctr">
            <a:solidFill>
              <a:srgbClr val="4F81BD">
                <a:shade val="50000"/>
              </a:srgbClr>
            </a:solidFill>
            <a:prstDash val="solid"/>
          </a:ln>
          <a:effectLst/>
        </p:spPr>
        <p:txBody>
          <a:bodyPr rtlCol="0" anchor="t"/>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Calibri"/>
                <a:ea typeface="+mn-ea"/>
                <a:cs typeface="Arial" charset="0"/>
              </a:rPr>
              <a:t>Argo GDAC</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Calibri"/>
                <a:ea typeface="+mn-ea"/>
                <a:cs typeface="Arial" charset="0"/>
              </a:rPr>
              <a:t>GTSPP</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Calibri"/>
                <a:ea typeface="+mn-ea"/>
                <a:cs typeface="Arial" charset="0"/>
              </a:rPr>
              <a:t>OceanSITES</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1" i="0" u="none" strike="noStrike" kern="0" cap="none" spc="0" normalizeH="0" baseline="0" noProof="0" dirty="0" err="1">
                <a:ln>
                  <a:noFill/>
                </a:ln>
                <a:solidFill>
                  <a:prstClr val="white"/>
                </a:solidFill>
                <a:effectLst/>
                <a:uLnTx/>
                <a:uFillTx/>
                <a:latin typeface="Calibri"/>
                <a:ea typeface="+mn-ea"/>
                <a:cs typeface="Arial" charset="0"/>
              </a:rPr>
              <a:t>Gosud</a:t>
            </a:r>
            <a:endParaRPr kumimoji="0" lang="en-US" sz="1350" b="1" i="0" u="none" strike="noStrike" kern="0" cap="none" spc="0" normalizeH="0" baseline="0" noProof="0" dirty="0">
              <a:ln>
                <a:noFill/>
              </a:ln>
              <a:solidFill>
                <a:prstClr val="white"/>
              </a:solidFill>
              <a:effectLst/>
              <a:uLnTx/>
              <a:uFillTx/>
              <a:latin typeface="Calibri"/>
              <a:ea typeface="+mn-ea"/>
              <a:cs typeface="Arial"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1" i="1" u="none" strike="noStrike" kern="0" cap="none" spc="0" normalizeH="0" baseline="0" noProof="0" dirty="0">
                <a:ln>
                  <a:noFill/>
                </a:ln>
                <a:solidFill>
                  <a:prstClr val="white"/>
                </a:solidFill>
                <a:effectLst/>
                <a:uLnTx/>
                <a:uFillTx/>
                <a:latin typeface="Calibri"/>
                <a:ea typeface="+mn-ea"/>
                <a:cs typeface="Arial" charset="0"/>
              </a:rPr>
              <a:t>DBCP drifters</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1" i="1" u="none" strike="noStrike" kern="0" cap="none" spc="0" normalizeH="0" baseline="0" noProof="0" dirty="0">
                <a:ln>
                  <a:noFill/>
                </a:ln>
                <a:solidFill>
                  <a:prstClr val="white"/>
                </a:solidFill>
                <a:effectLst/>
                <a:uLnTx/>
                <a:uFillTx/>
                <a:latin typeface="Calibri"/>
                <a:ea typeface="+mn-ea"/>
                <a:cs typeface="Arial" charset="0"/>
              </a:rPr>
              <a:t>EGO gliders</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1" i="1" u="none" strike="noStrike" kern="0" cap="none" spc="0" normalizeH="0" baseline="0" noProof="0" dirty="0">
                <a:ln>
                  <a:noFill/>
                </a:ln>
                <a:solidFill>
                  <a:prstClr val="white"/>
                </a:solidFill>
                <a:effectLst/>
                <a:uLnTx/>
                <a:uFillTx/>
                <a:latin typeface="Calibri"/>
                <a:ea typeface="+mn-ea"/>
                <a:cs typeface="Arial" charset="0"/>
              </a:rPr>
              <a:t>Carbon-BGC</a:t>
            </a:r>
            <a:endParaRPr kumimoji="0" lang="en-US" sz="1350" b="1" i="0" u="none" strike="noStrike" kern="0" cap="none" spc="0" normalizeH="0" baseline="0" noProof="0" dirty="0">
              <a:ln>
                <a:noFill/>
              </a:ln>
              <a:solidFill>
                <a:prstClr val="white"/>
              </a:solidFill>
              <a:effectLst/>
              <a:uLnTx/>
              <a:uFillTx/>
              <a:latin typeface="Calibri"/>
              <a:ea typeface="+mn-ea"/>
              <a:cs typeface="Arial" charset="0"/>
            </a:endParaRP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1" i="0" u="none" strike="noStrike" kern="0" cap="none" spc="0" normalizeH="0" baseline="0" noProof="0" dirty="0">
              <a:ln>
                <a:noFill/>
              </a:ln>
              <a:solidFill>
                <a:prstClr val="white"/>
              </a:solidFill>
              <a:effectLst/>
              <a:uLnTx/>
              <a:uFillTx/>
              <a:latin typeface="Calibri"/>
              <a:ea typeface="+mn-ea"/>
              <a:cs typeface="Arial" charset="0"/>
            </a:endParaRP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35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1" name="Rectangle à coins arrondis 32">
            <a:extLst>
              <a:ext uri="{FF2B5EF4-FFF2-40B4-BE49-F238E27FC236}">
                <a16:creationId xmlns:a16="http://schemas.microsoft.com/office/drawing/2014/main" id="{2C9FD0A6-99C3-4129-8FE0-39DAC4235661}"/>
              </a:ext>
            </a:extLst>
          </p:cNvPr>
          <p:cNvSpPr/>
          <p:nvPr/>
        </p:nvSpPr>
        <p:spPr>
          <a:xfrm>
            <a:off x="3661916" y="5125072"/>
            <a:ext cx="1582866" cy="620595"/>
          </a:xfrm>
          <a:prstGeom prst="roundRect">
            <a:avLst/>
          </a:prstGeom>
          <a:solidFill>
            <a:srgbClr val="00B050"/>
          </a:solidFill>
          <a:ln w="25400" cap="flat" cmpd="sng" algn="ctr">
            <a:solidFill>
              <a:srgbClr val="00B050"/>
            </a:solidFill>
            <a:prstDash val="solid"/>
          </a:ln>
          <a:effectLst/>
        </p:spPr>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a:ea typeface="+mn-ea"/>
                <a:cs typeface="Arial" charset="0"/>
              </a:rPr>
              <a:t>EU </a:t>
            </a:r>
            <a:r>
              <a:rPr kumimoji="0" lang="en-US" sz="1500" b="1" i="0" u="none" strike="noStrike" kern="0" cap="none" spc="0" normalizeH="0" baseline="0" noProof="0" dirty="0" err="1">
                <a:ln>
                  <a:noFill/>
                </a:ln>
                <a:solidFill>
                  <a:prstClr val="white"/>
                </a:solidFill>
                <a:effectLst/>
                <a:uLnTx/>
                <a:uFillTx/>
                <a:latin typeface="Calibri"/>
                <a:ea typeface="+mn-ea"/>
                <a:cs typeface="Arial" charset="0"/>
              </a:rPr>
              <a:t>SeaDataNet</a:t>
            </a:r>
            <a:endParaRPr kumimoji="0" lang="fr-FR" sz="15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2" name="Rectangle à coins arrondis 33">
            <a:extLst>
              <a:ext uri="{FF2B5EF4-FFF2-40B4-BE49-F238E27FC236}">
                <a16:creationId xmlns:a16="http://schemas.microsoft.com/office/drawing/2014/main" id="{484EE136-BCC1-45DB-8017-C76E6E29CD29}"/>
              </a:ext>
            </a:extLst>
          </p:cNvPr>
          <p:cNvSpPr/>
          <p:nvPr/>
        </p:nvSpPr>
        <p:spPr>
          <a:xfrm>
            <a:off x="1432793" y="4136960"/>
            <a:ext cx="1421959" cy="413730"/>
          </a:xfrm>
          <a:prstGeom prst="roundRect">
            <a:avLst/>
          </a:prstGeom>
          <a:solidFill>
            <a:srgbClr val="4F81BD"/>
          </a:solidFill>
          <a:ln w="25400" cap="flat" cmpd="sng" algn="ctr">
            <a:solidFill>
              <a:srgbClr val="4F81BD">
                <a:shade val="50000"/>
              </a:srgbClr>
            </a:solidFill>
            <a:prstDash val="solid"/>
          </a:ln>
          <a:effectLst/>
        </p:spPr>
        <p:txBody>
          <a:bodyPr rtlCol="0" anchor="t"/>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1" i="0" u="none" strike="noStrike" kern="0" cap="none" spc="0" normalizeH="0" baseline="0" noProof="0" dirty="0" err="1">
                <a:ln>
                  <a:noFill/>
                </a:ln>
                <a:solidFill>
                  <a:prstClr val="white"/>
                </a:solidFill>
                <a:effectLst/>
                <a:uLnTx/>
                <a:uFillTx/>
                <a:latin typeface="Calibri"/>
                <a:ea typeface="+mn-ea"/>
                <a:cs typeface="Arial" charset="0"/>
              </a:rPr>
              <a:t>EuroGoos</a:t>
            </a:r>
            <a:r>
              <a:rPr kumimoji="0" lang="en-US" sz="1350" b="1" i="0" u="none" strike="noStrike" kern="0" cap="none" spc="0" normalizeH="0" baseline="0" noProof="0" dirty="0">
                <a:ln>
                  <a:noFill/>
                </a:ln>
                <a:solidFill>
                  <a:prstClr val="white"/>
                </a:solidFill>
                <a:effectLst/>
                <a:uLnTx/>
                <a:uFillTx/>
                <a:latin typeface="Calibri"/>
                <a:ea typeface="+mn-ea"/>
                <a:cs typeface="Arial" charset="0"/>
              </a:rPr>
              <a:t> </a:t>
            </a:r>
            <a:r>
              <a:rPr kumimoji="0" lang="en-US" sz="1200" b="1" i="0" u="none" strike="noStrike" kern="0" cap="none" spc="0" normalizeH="0" baseline="0" noProof="0" dirty="0" err="1">
                <a:ln>
                  <a:noFill/>
                </a:ln>
                <a:solidFill>
                  <a:prstClr val="white"/>
                </a:solidFill>
                <a:effectLst/>
                <a:uLnTx/>
                <a:uFillTx/>
                <a:latin typeface="Calibri"/>
                <a:ea typeface="+mn-ea"/>
                <a:cs typeface="Arial" charset="0"/>
              </a:rPr>
              <a:t>ROOSes</a:t>
            </a:r>
            <a:endParaRPr kumimoji="0" lang="fr-FR" sz="135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3" name="Rectangle à coins arrondis 34">
            <a:extLst>
              <a:ext uri="{FF2B5EF4-FFF2-40B4-BE49-F238E27FC236}">
                <a16:creationId xmlns:a16="http://schemas.microsoft.com/office/drawing/2014/main" id="{79D4AB31-CD48-4018-875A-467C38C24FD5}"/>
              </a:ext>
            </a:extLst>
          </p:cNvPr>
          <p:cNvSpPr/>
          <p:nvPr/>
        </p:nvSpPr>
        <p:spPr>
          <a:xfrm>
            <a:off x="4449046" y="1201935"/>
            <a:ext cx="4723002" cy="3706950"/>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t" anchorCtr="0"/>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a:ea typeface="+mn-ea"/>
                <a:cs typeface="Arial" charset="0"/>
              </a:rPr>
              <a:t>Copernicus in situ</a:t>
            </a:r>
            <a:endParaRPr kumimoji="0" lang="en-US" sz="15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4" name="Rectangle à coins arrondis 35">
            <a:extLst>
              <a:ext uri="{FF2B5EF4-FFF2-40B4-BE49-F238E27FC236}">
                <a16:creationId xmlns:a16="http://schemas.microsoft.com/office/drawing/2014/main" id="{6FC63638-E8C9-40C3-A5DF-2AB07DE3ADE3}"/>
              </a:ext>
            </a:extLst>
          </p:cNvPr>
          <p:cNvSpPr/>
          <p:nvPr/>
        </p:nvSpPr>
        <p:spPr>
          <a:xfrm>
            <a:off x="1256330" y="5085163"/>
            <a:ext cx="1421959" cy="413730"/>
          </a:xfrm>
          <a:prstGeom prst="roundRect">
            <a:avLst/>
          </a:prstGeom>
          <a:solidFill>
            <a:srgbClr val="4F81BD"/>
          </a:solidFill>
          <a:ln w="25400" cap="flat" cmpd="sng" algn="ctr">
            <a:solidFill>
              <a:srgbClr val="4F81BD">
                <a:shade val="50000"/>
              </a:srgbClr>
            </a:solidFill>
            <a:prstDash val="solid"/>
          </a:ln>
          <a:effectLst/>
        </p:spPr>
        <p:txBody>
          <a:bodyPr rtlCol="0" anchor="t"/>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Calibri"/>
                <a:ea typeface="+mn-ea"/>
                <a:cs typeface="Arial" charset="0"/>
              </a:rPr>
              <a:t>EU NODCs</a:t>
            </a:r>
            <a:endParaRPr kumimoji="0" lang="fr-FR" sz="135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5" name="Rectangle à coins arrondis 36">
            <a:extLst>
              <a:ext uri="{FF2B5EF4-FFF2-40B4-BE49-F238E27FC236}">
                <a16:creationId xmlns:a16="http://schemas.microsoft.com/office/drawing/2014/main" id="{BDCB70B6-4A68-4FCE-AF44-E34A7F93EDE3}"/>
              </a:ext>
            </a:extLst>
          </p:cNvPr>
          <p:cNvSpPr/>
          <p:nvPr/>
        </p:nvSpPr>
        <p:spPr>
          <a:xfrm>
            <a:off x="1370630" y="5199463"/>
            <a:ext cx="1421959" cy="413730"/>
          </a:xfrm>
          <a:prstGeom prst="roundRect">
            <a:avLst/>
          </a:prstGeom>
          <a:solidFill>
            <a:srgbClr val="4F81BD"/>
          </a:solidFill>
          <a:ln w="25400" cap="flat" cmpd="sng" algn="ctr">
            <a:solidFill>
              <a:srgbClr val="4F81BD">
                <a:shade val="50000"/>
              </a:srgbClr>
            </a:solidFill>
            <a:prstDash val="solid"/>
          </a:ln>
          <a:effectLst/>
        </p:spPr>
        <p:txBody>
          <a:bodyPr rtlCol="0" anchor="t"/>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Calibri"/>
                <a:ea typeface="+mn-ea"/>
                <a:cs typeface="Arial" charset="0"/>
              </a:rPr>
              <a:t>EU NODCs</a:t>
            </a:r>
            <a:endParaRPr kumimoji="0" lang="fr-FR" sz="135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6" name="Rectangle à coins arrondis 37">
            <a:extLst>
              <a:ext uri="{FF2B5EF4-FFF2-40B4-BE49-F238E27FC236}">
                <a16:creationId xmlns:a16="http://schemas.microsoft.com/office/drawing/2014/main" id="{D8269EA0-98A9-43DB-AF0B-9DD5EADA6CDF}"/>
              </a:ext>
            </a:extLst>
          </p:cNvPr>
          <p:cNvSpPr/>
          <p:nvPr/>
        </p:nvSpPr>
        <p:spPr>
          <a:xfrm>
            <a:off x="1484930" y="5313763"/>
            <a:ext cx="1421959" cy="413730"/>
          </a:xfrm>
          <a:prstGeom prst="roundRect">
            <a:avLst/>
          </a:prstGeom>
          <a:solidFill>
            <a:srgbClr val="4F81BD"/>
          </a:solidFill>
          <a:ln w="25400" cap="flat" cmpd="sng" algn="ctr">
            <a:solidFill>
              <a:srgbClr val="4F81BD">
                <a:shade val="50000"/>
              </a:srgbClr>
            </a:solidFill>
            <a:prstDash val="solid"/>
          </a:ln>
          <a:effectLst/>
        </p:spPr>
        <p:txBody>
          <a:bodyPr rtlCol="0" anchor="t"/>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Calibri"/>
                <a:ea typeface="+mn-ea"/>
                <a:cs typeface="Arial" charset="0"/>
              </a:rPr>
              <a:t>EU NODCs</a:t>
            </a:r>
            <a:endParaRPr kumimoji="0" lang="fr-FR" sz="1350" b="1" i="0" u="none" strike="noStrike" kern="0" cap="none" spc="0" normalizeH="0" baseline="0" noProof="0" dirty="0">
              <a:ln>
                <a:noFill/>
              </a:ln>
              <a:solidFill>
                <a:prstClr val="white"/>
              </a:solidFill>
              <a:effectLst/>
              <a:uLnTx/>
              <a:uFillTx/>
              <a:latin typeface="Calibri"/>
              <a:ea typeface="+mn-ea"/>
              <a:cs typeface="Arial" charset="0"/>
            </a:endParaRPr>
          </a:p>
        </p:txBody>
      </p:sp>
      <p:cxnSp>
        <p:nvCxnSpPr>
          <p:cNvPr id="17" name="Connecteur droit avec flèche 16">
            <a:extLst>
              <a:ext uri="{FF2B5EF4-FFF2-40B4-BE49-F238E27FC236}">
                <a16:creationId xmlns:a16="http://schemas.microsoft.com/office/drawing/2014/main" id="{DC58408A-72A5-47D0-8542-605ACED5E2A8}"/>
              </a:ext>
            </a:extLst>
          </p:cNvPr>
          <p:cNvCxnSpPr>
            <a:cxnSpLocks/>
          </p:cNvCxnSpPr>
          <p:nvPr/>
        </p:nvCxnSpPr>
        <p:spPr>
          <a:xfrm>
            <a:off x="4118004" y="2074757"/>
            <a:ext cx="58983" cy="3058244"/>
          </a:xfrm>
          <a:prstGeom prst="straightConnector1">
            <a:avLst/>
          </a:prstGeom>
          <a:noFill/>
          <a:ln w="101600" cap="flat" cmpd="sng" algn="ctr">
            <a:solidFill>
              <a:srgbClr val="00B050"/>
            </a:solidFill>
            <a:prstDash val="solid"/>
            <a:headEnd type="triangle"/>
            <a:tailEnd type="triangle"/>
          </a:ln>
          <a:effectLst>
            <a:outerShdw blurRad="40000" dist="23000" dir="5400000" rotWithShape="0">
              <a:srgbClr val="000000">
                <a:alpha val="35000"/>
              </a:srgbClr>
            </a:outerShdw>
          </a:effectLst>
        </p:spPr>
      </p:cxnSp>
      <p:cxnSp>
        <p:nvCxnSpPr>
          <p:cNvPr id="18" name="Connecteur droit avec flèche 17">
            <a:extLst>
              <a:ext uri="{FF2B5EF4-FFF2-40B4-BE49-F238E27FC236}">
                <a16:creationId xmlns:a16="http://schemas.microsoft.com/office/drawing/2014/main" id="{D184B032-40E1-48AD-93E5-04CC8A4FAA59}"/>
              </a:ext>
            </a:extLst>
          </p:cNvPr>
          <p:cNvCxnSpPr>
            <a:cxnSpLocks/>
          </p:cNvCxnSpPr>
          <p:nvPr/>
        </p:nvCxnSpPr>
        <p:spPr>
          <a:xfrm>
            <a:off x="2886627" y="5498893"/>
            <a:ext cx="782236" cy="21735"/>
          </a:xfrm>
          <a:prstGeom prst="straightConnector1">
            <a:avLst/>
          </a:prstGeom>
          <a:noFill/>
          <a:ln w="101600" cap="flat" cmpd="sng" algn="ctr">
            <a:solidFill>
              <a:srgbClr val="4F81BD"/>
            </a:solidFill>
            <a:prstDash val="solid"/>
            <a:headEnd type="triangle"/>
            <a:tailEnd type="triangle"/>
          </a:ln>
          <a:effectLst>
            <a:outerShdw blurRad="40000" dist="23000" dir="5400000" rotWithShape="0">
              <a:srgbClr val="000000">
                <a:alpha val="35000"/>
              </a:srgbClr>
            </a:outerShdw>
          </a:effectLst>
        </p:spPr>
      </p:cxnSp>
      <p:cxnSp>
        <p:nvCxnSpPr>
          <p:cNvPr id="19" name="Connecteur droit avec flèche 18">
            <a:extLst>
              <a:ext uri="{FF2B5EF4-FFF2-40B4-BE49-F238E27FC236}">
                <a16:creationId xmlns:a16="http://schemas.microsoft.com/office/drawing/2014/main" id="{6D5552B8-CE30-4471-99D3-09EE9B74183D}"/>
              </a:ext>
            </a:extLst>
          </p:cNvPr>
          <p:cNvCxnSpPr>
            <a:cxnSpLocks/>
          </p:cNvCxnSpPr>
          <p:nvPr/>
        </p:nvCxnSpPr>
        <p:spPr>
          <a:xfrm>
            <a:off x="3802320" y="2112855"/>
            <a:ext cx="43625" cy="2252705"/>
          </a:xfrm>
          <a:prstGeom prst="straightConnector1">
            <a:avLst/>
          </a:prstGeom>
          <a:noFill/>
          <a:ln w="101600" cap="flat" cmpd="sng" algn="ctr">
            <a:solidFill>
              <a:srgbClr val="4F81BD"/>
            </a:solidFill>
            <a:prstDash val="solid"/>
            <a:headEnd type="none"/>
            <a:tailEnd type="none"/>
          </a:ln>
          <a:effectLst>
            <a:outerShdw blurRad="40000" dist="23000" dir="5400000" rotWithShape="0">
              <a:srgbClr val="000000">
                <a:alpha val="35000"/>
              </a:srgbClr>
            </a:outerShdw>
          </a:effectLst>
        </p:spPr>
      </p:cxnSp>
      <p:sp>
        <p:nvSpPr>
          <p:cNvPr id="20" name="Rectangle à coins arrondis 41">
            <a:extLst>
              <a:ext uri="{FF2B5EF4-FFF2-40B4-BE49-F238E27FC236}">
                <a16:creationId xmlns:a16="http://schemas.microsoft.com/office/drawing/2014/main" id="{33E94188-1755-474E-98D0-CD5481D6A273}"/>
              </a:ext>
            </a:extLst>
          </p:cNvPr>
          <p:cNvSpPr/>
          <p:nvPr/>
        </p:nvSpPr>
        <p:spPr>
          <a:xfrm>
            <a:off x="1547093" y="4251260"/>
            <a:ext cx="1421959" cy="413730"/>
          </a:xfrm>
          <a:prstGeom prst="roundRect">
            <a:avLst/>
          </a:prstGeom>
          <a:solidFill>
            <a:srgbClr val="4F81BD"/>
          </a:solidFill>
          <a:ln w="25400" cap="flat" cmpd="sng" algn="ctr">
            <a:solidFill>
              <a:srgbClr val="4F81BD">
                <a:shade val="50000"/>
              </a:srgbClr>
            </a:solidFill>
            <a:prstDash val="solid"/>
          </a:ln>
          <a:effectLst/>
        </p:spPr>
        <p:txBody>
          <a:bodyPr rtlCol="0" anchor="t"/>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1" i="0" u="none" strike="noStrike" kern="0" cap="none" spc="0" normalizeH="0" baseline="0" noProof="0" dirty="0" err="1">
                <a:ln>
                  <a:noFill/>
                </a:ln>
                <a:solidFill>
                  <a:prstClr val="white"/>
                </a:solidFill>
                <a:effectLst/>
                <a:uLnTx/>
                <a:uFillTx/>
                <a:latin typeface="Calibri"/>
                <a:ea typeface="+mn-ea"/>
                <a:cs typeface="Arial" charset="0"/>
              </a:rPr>
              <a:t>EuroGoos</a:t>
            </a:r>
            <a:r>
              <a:rPr kumimoji="0" lang="en-US" sz="1350" b="1" i="0" u="none" strike="noStrike" kern="0" cap="none" spc="0" normalizeH="0" baseline="0" noProof="0" dirty="0">
                <a:ln>
                  <a:noFill/>
                </a:ln>
                <a:solidFill>
                  <a:prstClr val="white"/>
                </a:solidFill>
                <a:effectLst/>
                <a:uLnTx/>
                <a:uFillTx/>
                <a:latin typeface="Calibri"/>
                <a:ea typeface="+mn-ea"/>
                <a:cs typeface="Arial" charset="0"/>
              </a:rPr>
              <a:t> </a:t>
            </a:r>
            <a:r>
              <a:rPr kumimoji="0" lang="en-US" sz="1200" b="1" i="0" u="none" strike="noStrike" kern="0" cap="none" spc="0" normalizeH="0" baseline="0" noProof="0" dirty="0" err="1">
                <a:ln>
                  <a:noFill/>
                </a:ln>
                <a:solidFill>
                  <a:prstClr val="white"/>
                </a:solidFill>
                <a:effectLst/>
                <a:uLnTx/>
                <a:uFillTx/>
                <a:latin typeface="Calibri"/>
                <a:ea typeface="+mn-ea"/>
                <a:cs typeface="Arial" charset="0"/>
              </a:rPr>
              <a:t>ROOSes</a:t>
            </a:r>
            <a:endParaRPr kumimoji="0" lang="fr-FR" sz="135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21" name="Rectangle à coins arrondis 42">
            <a:extLst>
              <a:ext uri="{FF2B5EF4-FFF2-40B4-BE49-F238E27FC236}">
                <a16:creationId xmlns:a16="http://schemas.microsoft.com/office/drawing/2014/main" id="{7087126D-5B16-4C1D-82D9-5DB5338FD192}"/>
              </a:ext>
            </a:extLst>
          </p:cNvPr>
          <p:cNvSpPr/>
          <p:nvPr/>
        </p:nvSpPr>
        <p:spPr>
          <a:xfrm>
            <a:off x="1661393" y="4365560"/>
            <a:ext cx="1421959" cy="413730"/>
          </a:xfrm>
          <a:prstGeom prst="roundRect">
            <a:avLst/>
          </a:prstGeom>
          <a:solidFill>
            <a:srgbClr val="4F81BD"/>
          </a:solidFill>
          <a:ln w="25400" cap="flat" cmpd="sng" algn="ctr">
            <a:solidFill>
              <a:srgbClr val="4F81BD">
                <a:shade val="50000"/>
              </a:srgbClr>
            </a:solidFill>
            <a:prstDash val="solid"/>
          </a:ln>
          <a:effectLst/>
        </p:spPr>
        <p:txBody>
          <a:bodyPr rtlCol="0" anchor="t"/>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1" i="0" u="none" strike="noStrike" kern="0" cap="none" spc="0" normalizeH="0" baseline="0" noProof="0" dirty="0" err="1">
                <a:ln>
                  <a:noFill/>
                </a:ln>
                <a:solidFill>
                  <a:prstClr val="white"/>
                </a:solidFill>
                <a:effectLst/>
                <a:uLnTx/>
                <a:uFillTx/>
                <a:latin typeface="Calibri"/>
                <a:ea typeface="+mn-ea"/>
                <a:cs typeface="Arial" charset="0"/>
              </a:rPr>
              <a:t>EuroGoos</a:t>
            </a:r>
            <a:r>
              <a:rPr kumimoji="0" lang="en-US" sz="1350" b="1" i="0" u="none" strike="noStrike" kern="0" cap="none" spc="0" normalizeH="0" baseline="0" noProof="0" dirty="0">
                <a:ln>
                  <a:noFill/>
                </a:ln>
                <a:solidFill>
                  <a:prstClr val="white"/>
                </a:solidFill>
                <a:effectLst/>
                <a:uLnTx/>
                <a:uFillTx/>
                <a:latin typeface="Calibri"/>
                <a:ea typeface="+mn-ea"/>
                <a:cs typeface="Arial" charset="0"/>
              </a:rPr>
              <a:t> </a:t>
            </a:r>
            <a:r>
              <a:rPr kumimoji="0" lang="en-US" sz="1200" b="1" i="0" u="none" strike="noStrike" kern="0" cap="none" spc="0" normalizeH="0" baseline="0" noProof="0" dirty="0" err="1">
                <a:ln>
                  <a:noFill/>
                </a:ln>
                <a:solidFill>
                  <a:prstClr val="white"/>
                </a:solidFill>
                <a:effectLst/>
                <a:uLnTx/>
                <a:uFillTx/>
                <a:latin typeface="Calibri"/>
                <a:ea typeface="+mn-ea"/>
                <a:cs typeface="Arial" charset="0"/>
              </a:rPr>
              <a:t>ROOSes</a:t>
            </a:r>
            <a:endParaRPr kumimoji="0" lang="fr-FR" sz="135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22" name="Rectangle à coins arrondis 43">
            <a:extLst>
              <a:ext uri="{FF2B5EF4-FFF2-40B4-BE49-F238E27FC236}">
                <a16:creationId xmlns:a16="http://schemas.microsoft.com/office/drawing/2014/main" id="{E5E58F2D-FBA4-4BDF-8FA6-17A1854CF1D3}"/>
              </a:ext>
            </a:extLst>
          </p:cNvPr>
          <p:cNvSpPr/>
          <p:nvPr/>
        </p:nvSpPr>
        <p:spPr>
          <a:xfrm>
            <a:off x="2906889" y="1723688"/>
            <a:ext cx="1133659" cy="251148"/>
          </a:xfrm>
          <a:prstGeom prst="roundRect">
            <a:avLst/>
          </a:prstGeom>
          <a:solidFill>
            <a:sysClr val="window" lastClr="FFFFFF"/>
          </a:solidFill>
          <a:ln w="25400" cap="flat" cmpd="sng" algn="ctr">
            <a:solidFill>
              <a:srgbClr val="4F81BD"/>
            </a:solidFill>
            <a:prstDash val="solid"/>
          </a:ln>
          <a:effectLst/>
        </p:spPr>
        <p:txBody>
          <a:bodyPr rtlCol="0" anchor="t"/>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charset="0"/>
              </a:rPr>
              <a:t>Daily/Yearly</a:t>
            </a:r>
            <a:endParaRPr kumimoji="0" lang="fr-FR" sz="1350" b="1" i="0" u="none" strike="noStrike" kern="0" cap="none" spc="0" normalizeH="0" baseline="0" noProof="0" dirty="0">
              <a:ln>
                <a:noFill/>
              </a:ln>
              <a:solidFill>
                <a:prstClr val="black"/>
              </a:solidFill>
              <a:effectLst/>
              <a:uLnTx/>
              <a:uFillTx/>
              <a:latin typeface="Calibri"/>
              <a:ea typeface="+mn-ea"/>
              <a:cs typeface="Arial" charset="0"/>
            </a:endParaRPr>
          </a:p>
        </p:txBody>
      </p:sp>
      <p:sp>
        <p:nvSpPr>
          <p:cNvPr id="23" name="Rectangle à coins arrondis 43">
            <a:extLst>
              <a:ext uri="{FF2B5EF4-FFF2-40B4-BE49-F238E27FC236}">
                <a16:creationId xmlns:a16="http://schemas.microsoft.com/office/drawing/2014/main" id="{7B27D5D1-FB80-45ED-BE0C-C2542C9EB4AB}"/>
              </a:ext>
            </a:extLst>
          </p:cNvPr>
          <p:cNvSpPr/>
          <p:nvPr/>
        </p:nvSpPr>
        <p:spPr>
          <a:xfrm>
            <a:off x="2933175" y="3353190"/>
            <a:ext cx="703639" cy="251148"/>
          </a:xfrm>
          <a:prstGeom prst="roundRect">
            <a:avLst/>
          </a:prstGeom>
          <a:solidFill>
            <a:sysClr val="window" lastClr="FFFFFF"/>
          </a:solidFill>
          <a:ln w="25400" cap="flat" cmpd="sng" algn="ctr">
            <a:solidFill>
              <a:srgbClr val="4F81BD"/>
            </a:solidFill>
            <a:prstDash val="solid"/>
          </a:ln>
          <a:effectLst/>
        </p:spPr>
        <p:txBody>
          <a:bodyPr rtlCol="0" anchor="t"/>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charset="0"/>
              </a:rPr>
              <a:t>Yearly</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350" b="1" i="0" u="none" strike="noStrike" kern="0" cap="none" spc="0" normalizeH="0" baseline="0" noProof="0" dirty="0">
              <a:ln>
                <a:noFill/>
              </a:ln>
              <a:solidFill>
                <a:prstClr val="black"/>
              </a:solidFill>
              <a:effectLst/>
              <a:uLnTx/>
              <a:uFillTx/>
              <a:latin typeface="Calibri"/>
              <a:ea typeface="+mn-ea"/>
              <a:cs typeface="Arial" charset="0"/>
            </a:endParaRPr>
          </a:p>
        </p:txBody>
      </p:sp>
      <p:sp>
        <p:nvSpPr>
          <p:cNvPr id="24" name="Rectangle à coins arrondis 43">
            <a:extLst>
              <a:ext uri="{FF2B5EF4-FFF2-40B4-BE49-F238E27FC236}">
                <a16:creationId xmlns:a16="http://schemas.microsoft.com/office/drawing/2014/main" id="{47503BDC-DCDE-4575-BEB3-EF8AA3AB8AEE}"/>
              </a:ext>
            </a:extLst>
          </p:cNvPr>
          <p:cNvSpPr/>
          <p:nvPr/>
        </p:nvSpPr>
        <p:spPr>
          <a:xfrm>
            <a:off x="2798189" y="3945387"/>
            <a:ext cx="985005" cy="251148"/>
          </a:xfrm>
          <a:prstGeom prst="roundRect">
            <a:avLst/>
          </a:prstGeom>
          <a:solidFill>
            <a:sysClr val="window" lastClr="FFFFFF"/>
          </a:solidFill>
          <a:ln w="25400" cap="flat" cmpd="sng" algn="ctr">
            <a:solidFill>
              <a:srgbClr val="4F81BD"/>
            </a:solidFill>
            <a:prstDash val="solid"/>
          </a:ln>
          <a:effectLst/>
        </p:spPr>
        <p:txBody>
          <a:bodyPr rtlCol="0" anchor="t"/>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charset="0"/>
              </a:rPr>
              <a:t>Daily/Yearly</a:t>
            </a:r>
            <a:endParaRPr kumimoji="0" lang="fr-FR" sz="1350" b="1" i="0" u="none" strike="noStrike" kern="0" cap="none" spc="0" normalizeH="0" baseline="0" noProof="0" dirty="0">
              <a:ln>
                <a:noFill/>
              </a:ln>
              <a:solidFill>
                <a:prstClr val="black"/>
              </a:solidFill>
              <a:effectLst/>
              <a:uLnTx/>
              <a:uFillTx/>
              <a:latin typeface="Calibri"/>
              <a:ea typeface="+mn-ea"/>
              <a:cs typeface="Arial" charset="0"/>
            </a:endParaRPr>
          </a:p>
        </p:txBody>
      </p:sp>
      <p:sp>
        <p:nvSpPr>
          <p:cNvPr id="25" name="Rectangle à coins arrondis 43">
            <a:extLst>
              <a:ext uri="{FF2B5EF4-FFF2-40B4-BE49-F238E27FC236}">
                <a16:creationId xmlns:a16="http://schemas.microsoft.com/office/drawing/2014/main" id="{FC0FAC4E-64BD-43BF-BCDF-E75ACC8B4817}"/>
              </a:ext>
            </a:extLst>
          </p:cNvPr>
          <p:cNvSpPr/>
          <p:nvPr/>
        </p:nvSpPr>
        <p:spPr>
          <a:xfrm>
            <a:off x="3186068" y="4589676"/>
            <a:ext cx="848225" cy="476708"/>
          </a:xfrm>
          <a:prstGeom prst="roundRect">
            <a:avLst/>
          </a:prstGeom>
          <a:solidFill>
            <a:sysClr val="window" lastClr="FFFFFF"/>
          </a:solidFill>
          <a:ln w="25400" cap="flat" cmpd="sng" algn="ctr">
            <a:solidFill>
              <a:srgbClr val="00B050"/>
            </a:solidFill>
            <a:prstDash val="solid"/>
          </a:ln>
          <a:effectLst/>
        </p:spPr>
        <p:txBody>
          <a:bodyPr rtlCol="0" anchor="t"/>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charset="0"/>
              </a:rPr>
              <a:t>Bi-Yearly</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charset="0"/>
              </a:rPr>
              <a:t>T&amp;S </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350" b="1" i="0" u="none" strike="noStrike" kern="0" cap="none" spc="0" normalizeH="0" baseline="0" noProof="0" dirty="0">
              <a:ln>
                <a:noFill/>
              </a:ln>
              <a:solidFill>
                <a:prstClr val="black"/>
              </a:solidFill>
              <a:effectLst/>
              <a:uLnTx/>
              <a:uFillTx/>
              <a:latin typeface="Calibri"/>
              <a:ea typeface="+mn-ea"/>
              <a:cs typeface="Arial" charset="0"/>
            </a:endParaRPr>
          </a:p>
        </p:txBody>
      </p:sp>
      <p:sp>
        <p:nvSpPr>
          <p:cNvPr id="29" name="Titre 2">
            <a:extLst>
              <a:ext uri="{FF2B5EF4-FFF2-40B4-BE49-F238E27FC236}">
                <a16:creationId xmlns:a16="http://schemas.microsoft.com/office/drawing/2014/main" id="{8006139A-BD9F-4DCB-8C12-9EB291378F83}"/>
              </a:ext>
            </a:extLst>
          </p:cNvPr>
          <p:cNvSpPr txBox="1">
            <a:spLocks/>
          </p:cNvSpPr>
          <p:nvPr/>
        </p:nvSpPr>
        <p:spPr>
          <a:xfrm>
            <a:off x="386316" y="229812"/>
            <a:ext cx="9331424" cy="614374"/>
          </a:xfrm>
          <a:prstGeom prst="rect">
            <a:avLst/>
          </a:prstGeom>
        </p:spPr>
        <p:txBody>
          <a:bodyPr/>
          <a:lstStyle>
            <a:lvl1pPr algn="l" defTabSz="457200" rtl="0" eaLnBrk="1" latinLnBrk="0" hangingPunct="1">
              <a:spcBef>
                <a:spcPct val="0"/>
              </a:spcBef>
              <a:buNone/>
              <a:defRPr sz="3000" b="1" kern="1200">
                <a:solidFill>
                  <a:schemeClr val="bg1"/>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bg1">
                    <a:lumMod val="95000"/>
                  </a:schemeClr>
                </a:solidFill>
                <a:effectLst/>
                <a:uLnTx/>
                <a:uFillTx/>
                <a:latin typeface="Arial"/>
                <a:ea typeface="+mj-ea"/>
                <a:cs typeface="Arial"/>
              </a:rPr>
              <a:t>Product generation inside CMEMS </a:t>
            </a:r>
            <a:r>
              <a:rPr kumimoji="0" lang="en-GB" sz="1800" b="1" i="0" u="none" strike="noStrike" kern="1200" cap="none" spc="0" normalizeH="0" baseline="0" noProof="0" dirty="0" smtClean="0">
                <a:ln>
                  <a:noFill/>
                </a:ln>
                <a:solidFill>
                  <a:schemeClr val="bg1">
                    <a:lumMod val="95000"/>
                  </a:schemeClr>
                </a:solidFill>
                <a:effectLst/>
                <a:uLnTx/>
                <a:uFillTx/>
                <a:latin typeface="Arial"/>
                <a:ea typeface="+mj-ea"/>
                <a:cs typeface="Arial"/>
              </a:rPr>
              <a:t>INSTAC</a:t>
            </a:r>
            <a:endParaRPr kumimoji="0" lang="en-GB" sz="1800" b="1" i="0" u="none" strike="noStrike" kern="1200" cap="none" spc="0" normalizeH="0" baseline="0" noProof="0" dirty="0">
              <a:ln>
                <a:noFill/>
              </a:ln>
              <a:solidFill>
                <a:schemeClr val="bg1">
                  <a:lumMod val="95000"/>
                </a:schemeClr>
              </a:solidFill>
              <a:effectLst/>
              <a:uLnTx/>
              <a:uFillTx/>
              <a:latin typeface="Arial"/>
              <a:ea typeface="+mj-ea"/>
              <a:cs typeface="Arial"/>
            </a:endParaRPr>
          </a:p>
        </p:txBody>
      </p:sp>
      <p:sp>
        <p:nvSpPr>
          <p:cNvPr id="33" name="Rectangle 32">
            <a:extLst>
              <a:ext uri="{FF2B5EF4-FFF2-40B4-BE49-F238E27FC236}">
                <a16:creationId xmlns:a16="http://schemas.microsoft.com/office/drawing/2014/main" id="{DFDE47DA-016D-44E3-9BB3-C2C50B9AE364}"/>
              </a:ext>
            </a:extLst>
          </p:cNvPr>
          <p:cNvSpPr/>
          <p:nvPr/>
        </p:nvSpPr>
        <p:spPr>
          <a:xfrm>
            <a:off x="5041533" y="1735437"/>
            <a:ext cx="1714644" cy="4325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Duplicate check </a:t>
            </a:r>
          </a:p>
        </p:txBody>
      </p:sp>
      <p:sp>
        <p:nvSpPr>
          <p:cNvPr id="34" name="Rectangle 33">
            <a:extLst>
              <a:ext uri="{FF2B5EF4-FFF2-40B4-BE49-F238E27FC236}">
                <a16:creationId xmlns:a16="http://schemas.microsoft.com/office/drawing/2014/main" id="{9A89FD2F-4944-480F-A873-7F6F403891F3}"/>
              </a:ext>
            </a:extLst>
          </p:cNvPr>
          <p:cNvSpPr/>
          <p:nvPr/>
        </p:nvSpPr>
        <p:spPr>
          <a:xfrm>
            <a:off x="5211640" y="2518948"/>
            <a:ext cx="3740832" cy="4325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Individual profile and Timeseries  Test </a:t>
            </a:r>
          </a:p>
        </p:txBody>
      </p:sp>
      <p:sp>
        <p:nvSpPr>
          <p:cNvPr id="35" name="Rectangle 34">
            <a:extLst>
              <a:ext uri="{FF2B5EF4-FFF2-40B4-BE49-F238E27FC236}">
                <a16:creationId xmlns:a16="http://schemas.microsoft.com/office/drawing/2014/main" id="{9894491F-FD75-4863-9AF9-41DA13EB4EB6}"/>
              </a:ext>
            </a:extLst>
          </p:cNvPr>
          <p:cNvSpPr/>
          <p:nvPr/>
        </p:nvSpPr>
        <p:spPr>
          <a:xfrm>
            <a:off x="6365135" y="3328138"/>
            <a:ext cx="2217391" cy="3965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Consistency test </a:t>
            </a:r>
          </a:p>
        </p:txBody>
      </p:sp>
      <p:sp>
        <p:nvSpPr>
          <p:cNvPr id="36" name="Rectangle 35">
            <a:extLst>
              <a:ext uri="{FF2B5EF4-FFF2-40B4-BE49-F238E27FC236}">
                <a16:creationId xmlns:a16="http://schemas.microsoft.com/office/drawing/2014/main" id="{6371D4A3-554E-4E9E-A859-BAC0D9ADE54C}"/>
              </a:ext>
            </a:extLst>
          </p:cNvPr>
          <p:cNvSpPr/>
          <p:nvPr/>
        </p:nvSpPr>
        <p:spPr>
          <a:xfrm>
            <a:off x="5780750" y="4049498"/>
            <a:ext cx="3171721" cy="5771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Visual PI inspection on outliers</a:t>
            </a:r>
          </a:p>
        </p:txBody>
      </p:sp>
      <p:cxnSp>
        <p:nvCxnSpPr>
          <p:cNvPr id="3" name="Connecteur droit avec flèche 2">
            <a:extLst>
              <a:ext uri="{FF2B5EF4-FFF2-40B4-BE49-F238E27FC236}">
                <a16:creationId xmlns:a16="http://schemas.microsoft.com/office/drawing/2014/main" id="{7DABFC6C-909F-4CAA-B309-70E57821445C}"/>
              </a:ext>
            </a:extLst>
          </p:cNvPr>
          <p:cNvCxnSpPr>
            <a:cxnSpLocks/>
          </p:cNvCxnSpPr>
          <p:nvPr/>
        </p:nvCxnSpPr>
        <p:spPr>
          <a:xfrm>
            <a:off x="2450575" y="2008290"/>
            <a:ext cx="2590958" cy="39241"/>
          </a:xfrm>
          <a:prstGeom prst="straightConnector1">
            <a:avLst/>
          </a:prstGeom>
          <a:noFill/>
          <a:ln w="101600" cap="flat" cmpd="sng" algn="ctr">
            <a:solidFill>
              <a:srgbClr val="4F81BD"/>
            </a:solidFill>
            <a:prstDash val="solid"/>
            <a:headEnd type="triangle"/>
            <a:tailEnd type="triangle"/>
          </a:ln>
          <a:effectLst>
            <a:outerShdw blurRad="40000" dist="23000" dir="5400000" rotWithShape="0">
              <a:srgbClr val="000000">
                <a:alpha val="35000"/>
              </a:srgbClr>
            </a:outerShdw>
          </a:effectLst>
        </p:spPr>
      </p:cxnSp>
      <p:cxnSp>
        <p:nvCxnSpPr>
          <p:cNvPr id="48" name="Connecteur droit avec flèche 47">
            <a:extLst>
              <a:ext uri="{FF2B5EF4-FFF2-40B4-BE49-F238E27FC236}">
                <a16:creationId xmlns:a16="http://schemas.microsoft.com/office/drawing/2014/main" id="{8C1AFACE-8122-4024-AAF2-9E338CFD5897}"/>
              </a:ext>
            </a:extLst>
          </p:cNvPr>
          <p:cNvCxnSpPr>
            <a:cxnSpLocks/>
          </p:cNvCxnSpPr>
          <p:nvPr/>
        </p:nvCxnSpPr>
        <p:spPr>
          <a:xfrm>
            <a:off x="7507705" y="3805622"/>
            <a:ext cx="0" cy="331338"/>
          </a:xfrm>
          <a:prstGeom prst="straightConnector1">
            <a:avLst/>
          </a:prstGeom>
          <a:noFill/>
          <a:ln w="101600" cap="flat" cmpd="sng" algn="ctr">
            <a:solidFill>
              <a:srgbClr val="4F81BD"/>
            </a:solidFill>
            <a:prstDash val="solid"/>
            <a:headEnd type="none"/>
            <a:tailEnd type="triangle"/>
          </a:ln>
          <a:effectLst>
            <a:outerShdw blurRad="40000" dist="23000" dir="5400000" rotWithShape="0">
              <a:srgbClr val="000000">
                <a:alpha val="35000"/>
              </a:srgbClr>
            </a:outerShdw>
          </a:effectLst>
        </p:spPr>
      </p:cxnSp>
      <p:cxnSp>
        <p:nvCxnSpPr>
          <p:cNvPr id="51" name="Connecteur droit avec flèche 50">
            <a:extLst>
              <a:ext uri="{FF2B5EF4-FFF2-40B4-BE49-F238E27FC236}">
                <a16:creationId xmlns:a16="http://schemas.microsoft.com/office/drawing/2014/main" id="{971EFEBE-38F6-4A59-995B-816D2DBF6CD8}"/>
              </a:ext>
            </a:extLst>
          </p:cNvPr>
          <p:cNvCxnSpPr>
            <a:cxnSpLocks/>
            <a:stCxn id="34" idx="2"/>
          </p:cNvCxnSpPr>
          <p:nvPr/>
        </p:nvCxnSpPr>
        <p:spPr>
          <a:xfrm>
            <a:off x="7082056" y="2951516"/>
            <a:ext cx="0" cy="488161"/>
          </a:xfrm>
          <a:prstGeom prst="straightConnector1">
            <a:avLst/>
          </a:prstGeom>
          <a:noFill/>
          <a:ln w="101600" cap="flat" cmpd="sng" algn="ctr">
            <a:solidFill>
              <a:srgbClr val="4F81BD"/>
            </a:solidFill>
            <a:prstDash val="solid"/>
            <a:headEnd type="none"/>
            <a:tailEnd type="triangle"/>
          </a:ln>
          <a:effectLst>
            <a:outerShdw blurRad="40000" dist="23000" dir="5400000" rotWithShape="0">
              <a:srgbClr val="000000">
                <a:alpha val="35000"/>
              </a:srgbClr>
            </a:outerShdw>
          </a:effectLst>
        </p:spPr>
      </p:cxnSp>
      <p:cxnSp>
        <p:nvCxnSpPr>
          <p:cNvPr id="52" name="Connecteur droit avec flèche 51">
            <a:extLst>
              <a:ext uri="{FF2B5EF4-FFF2-40B4-BE49-F238E27FC236}">
                <a16:creationId xmlns:a16="http://schemas.microsoft.com/office/drawing/2014/main" id="{43E47100-6312-4AC1-928D-26DA6837CF0A}"/>
              </a:ext>
            </a:extLst>
          </p:cNvPr>
          <p:cNvCxnSpPr>
            <a:cxnSpLocks/>
            <a:stCxn id="33" idx="2"/>
          </p:cNvCxnSpPr>
          <p:nvPr/>
        </p:nvCxnSpPr>
        <p:spPr>
          <a:xfrm>
            <a:off x="5898855" y="2168004"/>
            <a:ext cx="15763" cy="412172"/>
          </a:xfrm>
          <a:prstGeom prst="straightConnector1">
            <a:avLst/>
          </a:prstGeom>
          <a:noFill/>
          <a:ln w="101600" cap="flat" cmpd="sng" algn="ctr">
            <a:solidFill>
              <a:srgbClr val="4F81BD"/>
            </a:solidFill>
            <a:prstDash val="solid"/>
            <a:headEnd type="none"/>
            <a:tailEnd type="triangle"/>
          </a:ln>
          <a:effectLst>
            <a:outerShdw blurRad="40000" dist="23000" dir="5400000" rotWithShape="0">
              <a:srgbClr val="000000">
                <a:alpha val="35000"/>
              </a:srgbClr>
            </a:outerShdw>
          </a:effectLst>
        </p:spPr>
      </p:cxnSp>
      <p:cxnSp>
        <p:nvCxnSpPr>
          <p:cNvPr id="59" name="Connecteur droit avec flèche 58">
            <a:extLst>
              <a:ext uri="{FF2B5EF4-FFF2-40B4-BE49-F238E27FC236}">
                <a16:creationId xmlns:a16="http://schemas.microsoft.com/office/drawing/2014/main" id="{97633CA5-2A40-481E-A31C-93AF7F461EA0}"/>
              </a:ext>
            </a:extLst>
          </p:cNvPr>
          <p:cNvCxnSpPr>
            <a:cxnSpLocks/>
          </p:cNvCxnSpPr>
          <p:nvPr/>
        </p:nvCxnSpPr>
        <p:spPr>
          <a:xfrm>
            <a:off x="8676456" y="4626677"/>
            <a:ext cx="58983" cy="893951"/>
          </a:xfrm>
          <a:prstGeom prst="straightConnector1">
            <a:avLst/>
          </a:prstGeom>
          <a:noFill/>
          <a:ln w="101600" cap="flat" cmpd="sng" algn="ctr">
            <a:solidFill>
              <a:srgbClr val="4F81BD"/>
            </a:solidFill>
            <a:prstDash val="solid"/>
            <a:headEnd type="none"/>
            <a:tailEnd type="triangle"/>
          </a:ln>
          <a:effectLst>
            <a:outerShdw blurRad="40000" dist="23000" dir="5400000" rotWithShape="0">
              <a:srgbClr val="000000">
                <a:alpha val="35000"/>
              </a:srgbClr>
            </a:outerShdw>
          </a:effectLst>
        </p:spPr>
      </p:cxnSp>
      <p:sp>
        <p:nvSpPr>
          <p:cNvPr id="37" name="Rectangle à coins arrondis 32">
            <a:extLst>
              <a:ext uri="{FF2B5EF4-FFF2-40B4-BE49-F238E27FC236}">
                <a16:creationId xmlns:a16="http://schemas.microsoft.com/office/drawing/2014/main" id="{947F7C71-1F70-47E0-8ABC-75CA56CC7ABB}"/>
              </a:ext>
            </a:extLst>
          </p:cNvPr>
          <p:cNvSpPr/>
          <p:nvPr/>
        </p:nvSpPr>
        <p:spPr>
          <a:xfrm>
            <a:off x="4860032" y="5577272"/>
            <a:ext cx="1582866" cy="620595"/>
          </a:xfrm>
          <a:prstGeom prst="roundRect">
            <a:avLst/>
          </a:prstGeom>
          <a:solidFill>
            <a:schemeClr val="accent6">
              <a:lumMod val="75000"/>
            </a:schemeClr>
          </a:solidFill>
          <a:ln w="25400" cap="flat" cmpd="sng" algn="ctr">
            <a:solidFill>
              <a:schemeClr val="accent6">
                <a:lumMod val="75000"/>
              </a:schemeClr>
            </a:solidFill>
            <a:prstDash val="solid"/>
          </a:ln>
          <a:effectLst/>
        </p:spPr>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a:ea typeface="+mn-ea"/>
                <a:cs typeface="Arial" charset="0"/>
              </a:rPr>
              <a:t>EU </a:t>
            </a:r>
            <a:r>
              <a:rPr kumimoji="0" lang="en-US" sz="1500" b="1" i="0" u="none" strike="noStrike" kern="0" cap="none" spc="0" normalizeH="0" baseline="0" noProof="0" dirty="0" err="1">
                <a:ln>
                  <a:noFill/>
                </a:ln>
                <a:solidFill>
                  <a:prstClr val="white"/>
                </a:solidFill>
                <a:effectLst/>
                <a:uLnTx/>
                <a:uFillTx/>
                <a:latin typeface="Calibri"/>
                <a:ea typeface="+mn-ea"/>
                <a:cs typeface="Arial" charset="0"/>
              </a:rPr>
              <a:t>EMODnet</a:t>
            </a:r>
            <a:r>
              <a:rPr kumimoji="0" lang="en-US" sz="1500" b="1" i="0" u="none" strike="noStrike" kern="0" cap="none" spc="0" normalizeH="0" baseline="0" noProof="0" dirty="0">
                <a:ln>
                  <a:noFill/>
                </a:ln>
                <a:solidFill>
                  <a:prstClr val="white"/>
                </a:solidFill>
                <a:effectLst/>
                <a:uLnTx/>
                <a:uFillTx/>
                <a:latin typeface="Calibri"/>
                <a:ea typeface="+mn-ea"/>
                <a:cs typeface="Arial" charset="0"/>
              </a:rPr>
              <a:t>-Chemistry</a:t>
            </a:r>
            <a:endParaRPr kumimoji="0" lang="fr-FR" sz="15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38" name="Rectangle à coins arrondis 32">
            <a:extLst>
              <a:ext uri="{FF2B5EF4-FFF2-40B4-BE49-F238E27FC236}">
                <a16:creationId xmlns:a16="http://schemas.microsoft.com/office/drawing/2014/main" id="{18D1E11D-64C5-44D6-8B15-4A4FEE3B6AF0}"/>
              </a:ext>
            </a:extLst>
          </p:cNvPr>
          <p:cNvSpPr/>
          <p:nvPr/>
        </p:nvSpPr>
        <p:spPr>
          <a:xfrm>
            <a:off x="5618103" y="6093296"/>
            <a:ext cx="1582866" cy="620595"/>
          </a:xfrm>
          <a:prstGeom prst="roundRect">
            <a:avLst/>
          </a:prstGeom>
          <a:solidFill>
            <a:schemeClr val="accent6">
              <a:lumMod val="75000"/>
            </a:schemeClr>
          </a:solidFill>
          <a:ln w="25400" cap="flat" cmpd="sng" algn="ctr">
            <a:solidFill>
              <a:schemeClr val="accent6">
                <a:lumMod val="75000"/>
              </a:schemeClr>
            </a:solidFill>
            <a:prstDash val="solid"/>
          </a:ln>
          <a:effectLst/>
        </p:spPr>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a:ea typeface="+mn-ea"/>
                <a:cs typeface="Arial" charset="0"/>
              </a:rPr>
              <a:t>EU </a:t>
            </a:r>
            <a:r>
              <a:rPr kumimoji="0" lang="en-US" sz="1500" b="1" i="0" u="none" strike="noStrike" kern="0" cap="none" spc="0" normalizeH="0" baseline="0" noProof="0" dirty="0" err="1">
                <a:ln>
                  <a:noFill/>
                </a:ln>
                <a:solidFill>
                  <a:prstClr val="white"/>
                </a:solidFill>
                <a:effectLst/>
                <a:uLnTx/>
                <a:uFillTx/>
                <a:latin typeface="Calibri"/>
                <a:ea typeface="+mn-ea"/>
                <a:cs typeface="Arial" charset="0"/>
              </a:rPr>
              <a:t>EMODnet</a:t>
            </a:r>
            <a:r>
              <a:rPr kumimoji="0" lang="en-US" sz="1500" b="1" i="0" u="none" strike="noStrike" kern="0" cap="none" spc="0" normalizeH="0" baseline="0" noProof="0" dirty="0">
                <a:ln>
                  <a:noFill/>
                </a:ln>
                <a:solidFill>
                  <a:prstClr val="white"/>
                </a:solidFill>
                <a:effectLst/>
                <a:uLnTx/>
                <a:uFillTx/>
                <a:latin typeface="Calibri"/>
                <a:ea typeface="+mn-ea"/>
                <a:cs typeface="Arial" charset="0"/>
              </a:rPr>
              <a:t>-Ingestion</a:t>
            </a:r>
            <a:endParaRPr kumimoji="0" lang="fr-FR" sz="15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39" name="Rectangle à coins arrondis 43">
            <a:extLst>
              <a:ext uri="{FF2B5EF4-FFF2-40B4-BE49-F238E27FC236}">
                <a16:creationId xmlns:a16="http://schemas.microsoft.com/office/drawing/2014/main" id="{BED96269-6F70-4FBB-B318-9DC1021D568F}"/>
              </a:ext>
            </a:extLst>
          </p:cNvPr>
          <p:cNvSpPr/>
          <p:nvPr/>
        </p:nvSpPr>
        <p:spPr>
          <a:xfrm>
            <a:off x="5460021" y="5036145"/>
            <a:ext cx="1013630" cy="476708"/>
          </a:xfrm>
          <a:prstGeom prst="roundRect">
            <a:avLst/>
          </a:prstGeom>
          <a:solidFill>
            <a:sysClr val="window" lastClr="FFFFFF"/>
          </a:solidFill>
          <a:ln w="25400" cap="flat" cmpd="sng" algn="ctr">
            <a:solidFill>
              <a:schemeClr val="accent6">
                <a:lumMod val="75000"/>
              </a:schemeClr>
            </a:solidFill>
            <a:prstDash val="solid"/>
          </a:ln>
          <a:effectLst/>
        </p:spPr>
        <p:txBody>
          <a:bodyPr rtlCol="0" anchor="t"/>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charset="0"/>
              </a:rPr>
              <a:t>Bi-Yearly</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charset="0"/>
              </a:rPr>
              <a:t>BGC</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350" b="1" i="0" u="none" strike="noStrike" kern="0" cap="none" spc="0" normalizeH="0" baseline="0" noProof="0" dirty="0">
              <a:ln>
                <a:noFill/>
              </a:ln>
              <a:solidFill>
                <a:prstClr val="black"/>
              </a:solidFill>
              <a:effectLst/>
              <a:uLnTx/>
              <a:uFillTx/>
              <a:latin typeface="Calibri"/>
              <a:ea typeface="+mn-ea"/>
              <a:cs typeface="Arial" charset="0"/>
            </a:endParaRPr>
          </a:p>
        </p:txBody>
      </p:sp>
      <p:sp>
        <p:nvSpPr>
          <p:cNvPr id="41" name="Rectangle à coins arrondis 43">
            <a:extLst>
              <a:ext uri="{FF2B5EF4-FFF2-40B4-BE49-F238E27FC236}">
                <a16:creationId xmlns:a16="http://schemas.microsoft.com/office/drawing/2014/main" id="{EF82A8C3-D805-4FEA-837E-6EF75DAA9913}"/>
              </a:ext>
            </a:extLst>
          </p:cNvPr>
          <p:cNvSpPr/>
          <p:nvPr/>
        </p:nvSpPr>
        <p:spPr>
          <a:xfrm>
            <a:off x="6477237" y="5590607"/>
            <a:ext cx="1872033" cy="476708"/>
          </a:xfrm>
          <a:prstGeom prst="roundRect">
            <a:avLst/>
          </a:prstGeom>
          <a:solidFill>
            <a:sysClr val="window" lastClr="FFFFFF"/>
          </a:solidFill>
          <a:ln w="25400" cap="flat" cmpd="sng" algn="ctr">
            <a:solidFill>
              <a:schemeClr val="accent6">
                <a:lumMod val="75000"/>
              </a:schemeClr>
            </a:solidFill>
            <a:prstDash val="solid"/>
          </a:ln>
          <a:effectLst/>
        </p:spPr>
        <p:txBody>
          <a:bodyPr rtlCol="0" anchor="t"/>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charset="0"/>
              </a:rPr>
              <a:t>For NRT and Historical data useful to CMEMS</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350" b="1" i="0" u="none" strike="noStrike" kern="0" cap="none" spc="0" normalizeH="0" baseline="0" noProof="0" dirty="0">
              <a:ln>
                <a:noFill/>
              </a:ln>
              <a:solidFill>
                <a:prstClr val="black"/>
              </a:solidFill>
              <a:effectLst/>
              <a:uLnTx/>
              <a:uFillTx/>
              <a:latin typeface="Calibri"/>
              <a:ea typeface="+mn-ea"/>
              <a:cs typeface="Arial" charset="0"/>
            </a:endParaRPr>
          </a:p>
        </p:txBody>
      </p:sp>
      <p:pic>
        <p:nvPicPr>
          <p:cNvPr id="42" name="Image 41">
            <a:extLst>
              <a:ext uri="{FF2B5EF4-FFF2-40B4-BE49-F238E27FC236}">
                <a16:creationId xmlns:a16="http://schemas.microsoft.com/office/drawing/2014/main" id="{6AFEF0B4-BC88-46E0-9CE4-3DA3E50619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76" y="285"/>
            <a:ext cx="718413" cy="718413"/>
          </a:xfrm>
          <a:prstGeom prst="rect">
            <a:avLst/>
          </a:prstGeom>
        </p:spPr>
      </p:pic>
    </p:spTree>
    <p:extLst>
      <p:ext uri="{BB962C8B-B14F-4D97-AF65-F5344CB8AC3E}">
        <p14:creationId xmlns:p14="http://schemas.microsoft.com/office/powerpoint/2010/main" val="3064133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algn="ctr"/>
            <a:r>
              <a:rPr lang="fr-FR" dirty="0" smtClean="0"/>
              <a:t>The </a:t>
            </a:r>
            <a:r>
              <a:rPr lang="fr-FR" dirty="0" err="1" smtClean="0"/>
              <a:t>european</a:t>
            </a:r>
            <a:r>
              <a:rPr lang="fr-FR" dirty="0" smtClean="0"/>
              <a:t> </a:t>
            </a:r>
            <a:r>
              <a:rPr lang="fr-FR" dirty="0" err="1" smtClean="0"/>
              <a:t>landscape</a:t>
            </a:r>
            <a:r>
              <a:rPr lang="fr-FR" dirty="0" smtClean="0"/>
              <a:t> for marine in situ data </a:t>
            </a:r>
            <a:r>
              <a:rPr lang="fr-FR" dirty="0" err="1" smtClean="0"/>
              <a:t>is</a:t>
            </a:r>
            <a:r>
              <a:rPr lang="fr-FR" dirty="0" smtClean="0"/>
              <a:t> </a:t>
            </a:r>
            <a:r>
              <a:rPr lang="fr-FR" dirty="0" err="1" smtClean="0"/>
              <a:t>now</a:t>
            </a:r>
            <a:r>
              <a:rPr lang="fr-FR" dirty="0" smtClean="0"/>
              <a:t> </a:t>
            </a:r>
            <a:r>
              <a:rPr lang="fr-FR" dirty="0" err="1" smtClean="0"/>
              <a:t>quite</a:t>
            </a:r>
            <a:r>
              <a:rPr lang="fr-FR" dirty="0" smtClean="0"/>
              <a:t> </a:t>
            </a:r>
            <a:r>
              <a:rPr lang="fr-FR" dirty="0" err="1" smtClean="0"/>
              <a:t>well</a:t>
            </a:r>
            <a:r>
              <a:rPr lang="fr-FR" dirty="0" smtClean="0"/>
              <a:t> </a:t>
            </a:r>
            <a:r>
              <a:rPr lang="fr-FR" dirty="0" err="1" smtClean="0"/>
              <a:t>established</a:t>
            </a:r>
            <a:r>
              <a:rPr lang="fr-FR" dirty="0" smtClean="0"/>
              <a:t> </a:t>
            </a:r>
            <a:endParaRPr lang="fr-FR" dirty="0"/>
          </a:p>
        </p:txBody>
      </p:sp>
      <p:sp>
        <p:nvSpPr>
          <p:cNvPr id="4" name="Espace réservé du contenu 3"/>
          <p:cNvSpPr>
            <a:spLocks noGrp="1"/>
          </p:cNvSpPr>
          <p:nvPr>
            <p:ph idx="1"/>
          </p:nvPr>
        </p:nvSpPr>
        <p:spPr>
          <a:xfrm>
            <a:off x="467543" y="1268760"/>
            <a:ext cx="8568953" cy="5112568"/>
          </a:xfrm>
        </p:spPr>
        <p:txBody>
          <a:bodyPr/>
          <a:lstStyle/>
          <a:p>
            <a:r>
              <a:rPr lang="fr-FR" sz="2400" dirty="0" err="1" smtClean="0"/>
              <a:t>SeaDataNet</a:t>
            </a:r>
            <a:r>
              <a:rPr lang="fr-FR" sz="2400" dirty="0" smtClean="0"/>
              <a:t> and </a:t>
            </a:r>
            <a:r>
              <a:rPr lang="fr-FR" sz="2400" dirty="0" err="1" smtClean="0"/>
              <a:t>SeaDataCloud</a:t>
            </a:r>
            <a:endParaRPr lang="fr-FR" sz="2400" dirty="0" smtClean="0"/>
          </a:p>
          <a:p>
            <a:r>
              <a:rPr lang="fr-FR" sz="2400" dirty="0" err="1" smtClean="0"/>
              <a:t>EMODnet</a:t>
            </a:r>
            <a:r>
              <a:rPr lang="fr-FR" sz="2400" dirty="0" smtClean="0"/>
              <a:t> and the </a:t>
            </a:r>
            <a:r>
              <a:rPr lang="fr-FR" sz="2400" dirty="0" err="1" smtClean="0"/>
              <a:t>different</a:t>
            </a:r>
            <a:r>
              <a:rPr lang="fr-FR" sz="2400" dirty="0" smtClean="0"/>
              <a:t> lots</a:t>
            </a:r>
          </a:p>
          <a:p>
            <a:r>
              <a:rPr lang="fr-FR" sz="2400" dirty="0" err="1" smtClean="0"/>
              <a:t>Copernicus</a:t>
            </a:r>
            <a:r>
              <a:rPr lang="fr-FR" sz="2400" dirty="0" smtClean="0"/>
              <a:t> CMEMS and </a:t>
            </a:r>
            <a:r>
              <a:rPr lang="fr-FR" sz="2400" dirty="0" err="1" smtClean="0"/>
              <a:t>its</a:t>
            </a:r>
            <a:r>
              <a:rPr lang="fr-FR" sz="2400" dirty="0" smtClean="0"/>
              <a:t> in situ component (INSTAC)</a:t>
            </a:r>
          </a:p>
          <a:p>
            <a:endParaRPr lang="fr-FR" sz="2400" dirty="0"/>
          </a:p>
          <a:p>
            <a:r>
              <a:rPr lang="fr-FR" sz="2400" dirty="0" smtClean="0"/>
              <a:t>All of </a:t>
            </a:r>
            <a:r>
              <a:rPr lang="fr-FR" sz="2400" dirty="0" err="1" smtClean="0"/>
              <a:t>them</a:t>
            </a:r>
            <a:r>
              <a:rPr lang="fr-FR" sz="2400" dirty="0" smtClean="0"/>
              <a:t> are </a:t>
            </a:r>
            <a:r>
              <a:rPr lang="fr-FR" sz="2400" dirty="0" err="1" smtClean="0"/>
              <a:t>now</a:t>
            </a:r>
            <a:r>
              <a:rPr lang="fr-FR" sz="2400" dirty="0" smtClean="0"/>
              <a:t> mature </a:t>
            </a:r>
            <a:r>
              <a:rPr lang="fr-FR" sz="2400" dirty="0" err="1" smtClean="0"/>
              <a:t>enough</a:t>
            </a:r>
            <a:r>
              <a:rPr lang="fr-FR" sz="2400" dirty="0" smtClean="0"/>
              <a:t> to move </a:t>
            </a:r>
            <a:r>
              <a:rPr lang="fr-FR" sz="2400" dirty="0" err="1" smtClean="0"/>
              <a:t>from</a:t>
            </a:r>
            <a:r>
              <a:rPr lang="fr-FR" sz="2400" dirty="0" smtClean="0"/>
              <a:t> a </a:t>
            </a:r>
            <a:r>
              <a:rPr lang="fr-FR" sz="2400" dirty="0" err="1" smtClean="0"/>
              <a:t>competition</a:t>
            </a:r>
            <a:r>
              <a:rPr lang="fr-FR" sz="2400" dirty="0" smtClean="0"/>
              <a:t> </a:t>
            </a:r>
            <a:r>
              <a:rPr lang="fr-FR" sz="2400" dirty="0" err="1" smtClean="0"/>
              <a:t>between</a:t>
            </a:r>
            <a:r>
              <a:rPr lang="fr-FR" sz="2400" dirty="0" smtClean="0"/>
              <a:t> </a:t>
            </a:r>
            <a:r>
              <a:rPr lang="fr-FR" sz="2400" dirty="0" err="1" smtClean="0"/>
              <a:t>them</a:t>
            </a:r>
            <a:r>
              <a:rPr lang="fr-FR" sz="2400" dirty="0" smtClean="0"/>
              <a:t> </a:t>
            </a:r>
            <a:r>
              <a:rPr lang="fr-FR" sz="2400" dirty="0" err="1" smtClean="0"/>
              <a:t>scheme</a:t>
            </a:r>
            <a:r>
              <a:rPr lang="fr-FR" sz="2400" dirty="0" smtClean="0"/>
              <a:t> to a </a:t>
            </a:r>
            <a:r>
              <a:rPr lang="fr-FR" sz="2400" dirty="0" err="1" smtClean="0"/>
              <a:t>better</a:t>
            </a:r>
            <a:r>
              <a:rPr lang="fr-FR" sz="2400" dirty="0" smtClean="0"/>
              <a:t> </a:t>
            </a:r>
            <a:r>
              <a:rPr lang="fr-FR" sz="2400" dirty="0" err="1" smtClean="0"/>
              <a:t>cooperation</a:t>
            </a:r>
            <a:r>
              <a:rPr lang="fr-FR" sz="2400" dirty="0" smtClean="0"/>
              <a:t> </a:t>
            </a:r>
            <a:r>
              <a:rPr lang="fr-FR" sz="2400" dirty="0" err="1" smtClean="0"/>
              <a:t>scheme</a:t>
            </a:r>
            <a:endParaRPr lang="fr-FR" sz="2400" dirty="0" smtClean="0"/>
          </a:p>
          <a:p>
            <a:r>
              <a:rPr lang="fr-FR" sz="2400" dirty="0" smtClean="0"/>
              <a:t>All of </a:t>
            </a:r>
            <a:r>
              <a:rPr lang="fr-FR" sz="2400" dirty="0" err="1" smtClean="0"/>
              <a:t>them</a:t>
            </a:r>
            <a:r>
              <a:rPr lang="fr-FR" sz="2400" dirty="0" smtClean="0"/>
              <a:t> have </a:t>
            </a:r>
            <a:r>
              <a:rPr lang="fr-FR" sz="2400" dirty="0" err="1" smtClean="0"/>
              <a:t>their</a:t>
            </a:r>
            <a:r>
              <a:rPr lang="fr-FR" sz="2400" dirty="0" smtClean="0"/>
              <a:t> </a:t>
            </a:r>
            <a:r>
              <a:rPr lang="fr-FR" sz="2400" dirty="0" err="1" smtClean="0"/>
              <a:t>specificities</a:t>
            </a:r>
            <a:r>
              <a:rPr lang="fr-FR" sz="2400" dirty="0" smtClean="0"/>
              <a:t> (</a:t>
            </a:r>
            <a:r>
              <a:rPr lang="fr-FR" sz="2400" dirty="0" err="1" smtClean="0"/>
              <a:t>strenghts</a:t>
            </a:r>
            <a:r>
              <a:rPr lang="fr-FR" sz="2400" dirty="0" smtClean="0"/>
              <a:t> and </a:t>
            </a:r>
            <a:r>
              <a:rPr lang="fr-FR" sz="2400" dirty="0" err="1" smtClean="0"/>
              <a:t>weaknesses</a:t>
            </a:r>
            <a:r>
              <a:rPr lang="fr-FR" sz="2400" dirty="0" smtClean="0"/>
              <a:t>) </a:t>
            </a:r>
            <a:r>
              <a:rPr lang="fr-FR" sz="2400" dirty="0" err="1" smtClean="0"/>
              <a:t>that</a:t>
            </a:r>
            <a:r>
              <a:rPr lang="fr-FR" sz="2400" dirty="0" smtClean="0"/>
              <a:t> </a:t>
            </a:r>
            <a:r>
              <a:rPr lang="fr-FR" sz="2400" dirty="0" err="1" smtClean="0"/>
              <a:t>we</a:t>
            </a:r>
            <a:r>
              <a:rPr lang="fr-FR" sz="2400" dirty="0" smtClean="0"/>
              <a:t> must </a:t>
            </a:r>
            <a:r>
              <a:rPr lang="fr-FR" sz="2400" dirty="0" err="1" smtClean="0"/>
              <a:t>taken</a:t>
            </a:r>
            <a:r>
              <a:rPr lang="fr-FR" sz="2400" dirty="0" smtClean="0"/>
              <a:t> </a:t>
            </a:r>
            <a:r>
              <a:rPr lang="fr-FR" sz="2400" dirty="0" err="1" smtClean="0"/>
              <a:t>into</a:t>
            </a:r>
            <a:r>
              <a:rPr lang="fr-FR" sz="2400" dirty="0" smtClean="0"/>
              <a:t> </a:t>
            </a:r>
            <a:r>
              <a:rPr lang="fr-FR" sz="2400" dirty="0" err="1" smtClean="0"/>
              <a:t>account</a:t>
            </a:r>
            <a:endParaRPr lang="fr-FR" sz="2400" dirty="0" smtClean="0"/>
          </a:p>
          <a:p>
            <a:r>
              <a:rPr lang="fr-FR" sz="2400" dirty="0" err="1" smtClean="0"/>
              <a:t>We</a:t>
            </a:r>
            <a:r>
              <a:rPr lang="fr-FR" sz="2400" dirty="0" smtClean="0"/>
              <a:t> must use </a:t>
            </a:r>
            <a:r>
              <a:rPr lang="fr-FR" sz="2400" dirty="0" err="1" smtClean="0"/>
              <a:t>each</a:t>
            </a:r>
            <a:r>
              <a:rPr lang="fr-FR" sz="2400" dirty="0" smtClean="0"/>
              <a:t> </a:t>
            </a:r>
            <a:r>
              <a:rPr lang="fr-FR" sz="2400" dirty="0" err="1" smtClean="0"/>
              <a:t>project</a:t>
            </a:r>
            <a:r>
              <a:rPr lang="fr-FR" sz="2400" dirty="0" smtClean="0"/>
              <a:t> </a:t>
            </a:r>
            <a:r>
              <a:rPr lang="fr-FR" sz="2400" dirty="0" err="1" smtClean="0"/>
              <a:t>experiences</a:t>
            </a:r>
            <a:r>
              <a:rPr lang="fr-FR" sz="2400" dirty="0" smtClean="0"/>
              <a:t> to </a:t>
            </a:r>
            <a:r>
              <a:rPr lang="fr-FR" sz="2400" dirty="0" err="1" smtClean="0"/>
              <a:t>feed</a:t>
            </a:r>
            <a:r>
              <a:rPr lang="fr-FR" sz="2400" dirty="0" smtClean="0"/>
              <a:t> the </a:t>
            </a:r>
            <a:r>
              <a:rPr lang="fr-FR" sz="2400" dirty="0" err="1" smtClean="0"/>
              <a:t>other</a:t>
            </a:r>
            <a:r>
              <a:rPr lang="fr-FR" sz="2400" dirty="0" smtClean="0"/>
              <a:t> </a:t>
            </a:r>
            <a:r>
              <a:rPr lang="fr-FR" sz="2400" dirty="0" err="1" smtClean="0"/>
              <a:t>projects</a:t>
            </a:r>
            <a:endParaRPr lang="fr-FR" sz="2400" dirty="0" smtClean="0"/>
          </a:p>
          <a:p>
            <a:r>
              <a:rPr lang="fr-FR" sz="2400" dirty="0" smtClean="0"/>
              <a:t>In </a:t>
            </a:r>
            <a:r>
              <a:rPr lang="fr-FR" sz="2400" dirty="0" err="1" smtClean="0"/>
              <a:t>order</a:t>
            </a:r>
            <a:r>
              <a:rPr lang="fr-FR" sz="2400" dirty="0" smtClean="0"/>
              <a:t> to </a:t>
            </a:r>
            <a:r>
              <a:rPr lang="fr-FR" sz="2400" dirty="0" err="1" smtClean="0"/>
              <a:t>provide</a:t>
            </a:r>
            <a:r>
              <a:rPr lang="fr-FR" sz="2400" dirty="0" smtClean="0"/>
              <a:t> to the </a:t>
            </a:r>
            <a:r>
              <a:rPr lang="fr-FR" sz="2400" dirty="0" err="1" smtClean="0"/>
              <a:t>users</a:t>
            </a:r>
            <a:r>
              <a:rPr lang="fr-FR" sz="2400" dirty="0" smtClean="0"/>
              <a:t> </a:t>
            </a:r>
            <a:r>
              <a:rPr lang="fr-FR" sz="2400" dirty="0" err="1" smtClean="0"/>
              <a:t>complementary</a:t>
            </a:r>
            <a:r>
              <a:rPr lang="fr-FR" sz="2400" dirty="0" smtClean="0"/>
              <a:t> services </a:t>
            </a:r>
            <a:r>
              <a:rPr lang="fr-FR" sz="2400" dirty="0" err="1" smtClean="0"/>
              <a:t>rather</a:t>
            </a:r>
            <a:r>
              <a:rPr lang="fr-FR" sz="2400" dirty="0" smtClean="0"/>
              <a:t> </a:t>
            </a:r>
            <a:r>
              <a:rPr lang="fr-FR" sz="2400" dirty="0" err="1" smtClean="0"/>
              <a:t>than</a:t>
            </a:r>
            <a:r>
              <a:rPr lang="fr-FR" sz="2400" dirty="0" smtClean="0"/>
              <a:t> in </a:t>
            </a:r>
            <a:r>
              <a:rPr lang="fr-FR" sz="2400" dirty="0" err="1" smtClean="0"/>
              <a:t>some</a:t>
            </a:r>
            <a:r>
              <a:rPr lang="fr-FR" sz="2400" dirty="0" smtClean="0"/>
              <a:t> cases </a:t>
            </a:r>
            <a:r>
              <a:rPr lang="fr-FR" sz="2400" dirty="0" err="1" smtClean="0"/>
              <a:t>overlapping</a:t>
            </a:r>
            <a:r>
              <a:rPr lang="fr-FR" sz="2400" dirty="0" smtClean="0"/>
              <a:t> services </a:t>
            </a:r>
            <a:endParaRPr lang="fr-FR" sz="2400" dirty="0"/>
          </a:p>
          <a:p>
            <a:endParaRPr lang="fr-FR" sz="2400" dirty="0" smtClean="0"/>
          </a:p>
          <a:p>
            <a:pPr marL="0" indent="0">
              <a:buNone/>
            </a:pPr>
            <a:endParaRPr lang="fr-FR" sz="2400" dirty="0" smtClean="0"/>
          </a:p>
          <a:p>
            <a:pPr marL="0" indent="0">
              <a:buNone/>
            </a:pPr>
            <a:endParaRPr lang="fr-FR" sz="2800" dirty="0"/>
          </a:p>
          <a:p>
            <a:pPr marL="0" indent="0">
              <a:buNone/>
            </a:pPr>
            <a:endParaRPr lang="fr-FR" sz="2400" dirty="0"/>
          </a:p>
          <a:p>
            <a:pPr lvl="1"/>
            <a:endParaRPr lang="fr-FR" sz="1600" dirty="0" smtClean="0"/>
          </a:p>
          <a:p>
            <a:endParaRPr lang="fr-FR" sz="2000" dirty="0" smtClean="0"/>
          </a:p>
        </p:txBody>
      </p:sp>
    </p:spTree>
    <p:extLst>
      <p:ext uri="{BB962C8B-B14F-4D97-AF65-F5344CB8AC3E}">
        <p14:creationId xmlns:p14="http://schemas.microsoft.com/office/powerpoint/2010/main" val="603655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err="1" smtClean="0"/>
              <a:t>Proposals</a:t>
            </a:r>
            <a:endParaRPr lang="fr-FR" dirty="0"/>
          </a:p>
        </p:txBody>
      </p:sp>
      <p:sp>
        <p:nvSpPr>
          <p:cNvPr id="4" name="Espace réservé du contenu 3"/>
          <p:cNvSpPr>
            <a:spLocks noGrp="1"/>
          </p:cNvSpPr>
          <p:nvPr>
            <p:ph idx="1"/>
          </p:nvPr>
        </p:nvSpPr>
        <p:spPr>
          <a:xfrm>
            <a:off x="467543" y="1268760"/>
            <a:ext cx="8568953" cy="5112568"/>
          </a:xfrm>
        </p:spPr>
        <p:txBody>
          <a:bodyPr/>
          <a:lstStyle/>
          <a:p>
            <a:r>
              <a:rPr lang="en-US" sz="2800" dirty="0" smtClean="0"/>
              <a:t>Intensifying the </a:t>
            </a:r>
            <a:r>
              <a:rPr lang="en-US" sz="2800" dirty="0"/>
              <a:t>cooperation and synergy with CMEMS, </a:t>
            </a:r>
            <a:r>
              <a:rPr lang="en-US" sz="2800" dirty="0" err="1"/>
              <a:t>EMODnet</a:t>
            </a:r>
            <a:r>
              <a:rPr lang="en-US" sz="2800" dirty="0"/>
              <a:t>, and </a:t>
            </a:r>
            <a:r>
              <a:rPr lang="en-US" sz="2800" dirty="0" err="1" smtClean="0"/>
              <a:t>SeaDataNet</a:t>
            </a:r>
            <a:r>
              <a:rPr lang="en-US" sz="2800" dirty="0" smtClean="0"/>
              <a:t>, </a:t>
            </a:r>
          </a:p>
          <a:p>
            <a:pPr lvl="1"/>
            <a:r>
              <a:rPr lang="en-US" sz="2400" dirty="0" smtClean="0"/>
              <a:t>May be at a moment the leading parties should have a common meeting </a:t>
            </a:r>
          </a:p>
          <a:p>
            <a:pPr lvl="1"/>
            <a:r>
              <a:rPr lang="en-US" sz="2400" dirty="0" smtClean="0"/>
              <a:t>3 MoUs –Memorandum of Understanding – are already existing</a:t>
            </a:r>
          </a:p>
          <a:p>
            <a:pPr lvl="2"/>
            <a:r>
              <a:rPr lang="en-US" sz="1800" dirty="0" smtClean="0"/>
              <a:t>June 2018. MoU between CMEMS and SDN “</a:t>
            </a:r>
            <a:r>
              <a:rPr lang="en-US" sz="1800" dirty="0"/>
              <a:t>“to cooperate in strategy, research, and operation, where mutually beneficial and desirable</a:t>
            </a:r>
            <a:r>
              <a:rPr lang="en-US" sz="1800" dirty="0" smtClean="0"/>
              <a:t>.”</a:t>
            </a:r>
          </a:p>
          <a:p>
            <a:pPr lvl="3"/>
            <a:endParaRPr lang="en-US" sz="1400" dirty="0" smtClean="0"/>
          </a:p>
          <a:p>
            <a:pPr lvl="2"/>
            <a:r>
              <a:rPr lang="en-US" sz="2000" b="1" dirty="0" smtClean="0"/>
              <a:t>We must monitor carefully monitor the maintenance and the implementation of these MoUs</a:t>
            </a:r>
          </a:p>
          <a:p>
            <a:pPr lvl="1"/>
            <a:endParaRPr lang="fr-FR" sz="2400" dirty="0" smtClean="0"/>
          </a:p>
          <a:p>
            <a:pPr marL="0" indent="0">
              <a:buNone/>
            </a:pPr>
            <a:endParaRPr lang="fr-FR" sz="2400" dirty="0" smtClean="0"/>
          </a:p>
          <a:p>
            <a:pPr marL="0" indent="0">
              <a:buNone/>
            </a:pPr>
            <a:endParaRPr lang="fr-FR" sz="2800" dirty="0"/>
          </a:p>
          <a:p>
            <a:pPr marL="0" indent="0">
              <a:buNone/>
            </a:pPr>
            <a:endParaRPr lang="fr-FR" sz="2400" dirty="0"/>
          </a:p>
          <a:p>
            <a:pPr lvl="1"/>
            <a:endParaRPr lang="fr-FR" sz="1600" dirty="0" smtClean="0"/>
          </a:p>
          <a:p>
            <a:endParaRPr lang="fr-FR" sz="2000" dirty="0" smtClean="0"/>
          </a:p>
        </p:txBody>
      </p:sp>
    </p:spTree>
    <p:extLst>
      <p:ext uri="{BB962C8B-B14F-4D97-AF65-F5344CB8AC3E}">
        <p14:creationId xmlns:p14="http://schemas.microsoft.com/office/powerpoint/2010/main" val="2515630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err="1" smtClean="0"/>
              <a:t>Proposals</a:t>
            </a:r>
            <a:endParaRPr lang="fr-FR" dirty="0"/>
          </a:p>
        </p:txBody>
      </p:sp>
      <p:sp>
        <p:nvSpPr>
          <p:cNvPr id="4" name="Espace réservé du contenu 3"/>
          <p:cNvSpPr>
            <a:spLocks noGrp="1"/>
          </p:cNvSpPr>
          <p:nvPr>
            <p:ph idx="1"/>
          </p:nvPr>
        </p:nvSpPr>
        <p:spPr>
          <a:xfrm>
            <a:off x="467543" y="1268760"/>
            <a:ext cx="8568953" cy="5112568"/>
          </a:xfrm>
        </p:spPr>
        <p:txBody>
          <a:bodyPr/>
          <a:lstStyle/>
          <a:p>
            <a:r>
              <a:rPr lang="en-US" sz="2400" dirty="0" err="1" smtClean="0"/>
              <a:t>SeaDataNet</a:t>
            </a:r>
            <a:r>
              <a:rPr lang="en-US" sz="2400" dirty="0" smtClean="0"/>
              <a:t> is managing a huge part of the marine datasets (research cruises and other observational activities)</a:t>
            </a:r>
          </a:p>
          <a:p>
            <a:r>
              <a:rPr lang="en-US" sz="2400" dirty="0" smtClean="0"/>
              <a:t>CMEMS is also managing </a:t>
            </a:r>
            <a:r>
              <a:rPr lang="en-US" sz="2400" dirty="0"/>
              <a:t>a huge part of the marine datasets </a:t>
            </a:r>
            <a:r>
              <a:rPr lang="en-US" sz="2400" dirty="0" smtClean="0"/>
              <a:t> with an additional near real time data transmission</a:t>
            </a:r>
          </a:p>
          <a:p>
            <a:pPr lvl="1"/>
            <a:r>
              <a:rPr lang="en-US" sz="2000" dirty="0" smtClean="0"/>
              <a:t>More cooperation ?</a:t>
            </a:r>
            <a:br>
              <a:rPr lang="en-US" sz="2000" dirty="0" smtClean="0"/>
            </a:br>
            <a:r>
              <a:rPr lang="en-US" sz="2000" dirty="0" smtClean="0"/>
              <a:t/>
            </a:r>
            <a:br>
              <a:rPr lang="en-US" sz="2000" dirty="0" smtClean="0"/>
            </a:br>
            <a:endParaRPr lang="en-US" sz="2000" dirty="0" smtClean="0"/>
          </a:p>
          <a:p>
            <a:r>
              <a:rPr lang="en-US" sz="2400" dirty="0" err="1" smtClean="0"/>
              <a:t>SeaDataNet</a:t>
            </a:r>
            <a:r>
              <a:rPr lang="en-US" sz="2400" dirty="0" smtClean="0"/>
              <a:t> is aiming in connecting to international programs (Argo, DBCP, </a:t>
            </a:r>
            <a:r>
              <a:rPr lang="en-US" sz="2400" dirty="0" err="1" smtClean="0"/>
              <a:t>WoD</a:t>
            </a:r>
            <a:r>
              <a:rPr lang="en-US" sz="2400" dirty="0" smtClean="0"/>
              <a:t>, GOSUD)</a:t>
            </a:r>
          </a:p>
          <a:p>
            <a:r>
              <a:rPr lang="en-US" sz="2400" dirty="0" smtClean="0"/>
              <a:t>CMEMS is already connected to the above </a:t>
            </a:r>
            <a:r>
              <a:rPr lang="en-US" sz="2400" dirty="0" err="1" smtClean="0"/>
              <a:t>mentionned</a:t>
            </a:r>
            <a:r>
              <a:rPr lang="en-US" sz="2400" dirty="0" smtClean="0"/>
              <a:t> </a:t>
            </a:r>
            <a:r>
              <a:rPr lang="en-US" sz="2400" dirty="0" err="1" smtClean="0"/>
              <a:t>programmes</a:t>
            </a:r>
            <a:r>
              <a:rPr lang="en-US" sz="2400" dirty="0" smtClean="0"/>
              <a:t> or projects </a:t>
            </a:r>
          </a:p>
          <a:p>
            <a:pPr marL="457200" lvl="1" indent="0">
              <a:buNone/>
            </a:pPr>
            <a:r>
              <a:rPr lang="en-US" sz="2000" dirty="0" smtClean="0"/>
              <a:t>- More cooperation ?</a:t>
            </a:r>
          </a:p>
          <a:p>
            <a:pPr marL="457200" lvl="1" indent="0">
              <a:buNone/>
            </a:pPr>
            <a:endParaRPr lang="en-US" sz="2000" dirty="0" smtClean="0"/>
          </a:p>
          <a:p>
            <a:pPr lvl="1"/>
            <a:endParaRPr lang="fr-FR" sz="2400" dirty="0" smtClean="0"/>
          </a:p>
          <a:p>
            <a:pPr marL="0" indent="0">
              <a:buNone/>
            </a:pPr>
            <a:endParaRPr lang="fr-FR" sz="2400" dirty="0" smtClean="0"/>
          </a:p>
          <a:p>
            <a:pPr marL="0" indent="0">
              <a:buNone/>
            </a:pPr>
            <a:endParaRPr lang="fr-FR" sz="2800" dirty="0"/>
          </a:p>
          <a:p>
            <a:pPr marL="0" indent="0">
              <a:buNone/>
            </a:pPr>
            <a:endParaRPr lang="fr-FR" sz="2400" dirty="0"/>
          </a:p>
          <a:p>
            <a:pPr lvl="1"/>
            <a:endParaRPr lang="fr-FR" sz="1600" dirty="0" smtClean="0"/>
          </a:p>
          <a:p>
            <a:endParaRPr lang="fr-FR" sz="2000" dirty="0" smtClean="0"/>
          </a:p>
        </p:txBody>
      </p:sp>
    </p:spTree>
    <p:extLst>
      <p:ext uri="{BB962C8B-B14F-4D97-AF65-F5344CB8AC3E}">
        <p14:creationId xmlns:p14="http://schemas.microsoft.com/office/powerpoint/2010/main" val="803727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err="1" smtClean="0"/>
              <a:t>Proposals</a:t>
            </a:r>
            <a:endParaRPr lang="fr-FR" dirty="0"/>
          </a:p>
        </p:txBody>
      </p:sp>
      <p:sp>
        <p:nvSpPr>
          <p:cNvPr id="4" name="Espace réservé du contenu 3"/>
          <p:cNvSpPr>
            <a:spLocks noGrp="1"/>
          </p:cNvSpPr>
          <p:nvPr>
            <p:ph idx="1"/>
          </p:nvPr>
        </p:nvSpPr>
        <p:spPr>
          <a:xfrm>
            <a:off x="467543" y="1268760"/>
            <a:ext cx="8568953" cy="5112568"/>
          </a:xfrm>
        </p:spPr>
        <p:txBody>
          <a:bodyPr/>
          <a:lstStyle/>
          <a:p>
            <a:r>
              <a:rPr lang="en-US" dirty="0" err="1" smtClean="0"/>
              <a:t>SeaDataNet</a:t>
            </a:r>
            <a:r>
              <a:rPr lang="en-US" dirty="0" smtClean="0"/>
              <a:t> is </a:t>
            </a:r>
            <a:r>
              <a:rPr lang="en-US" dirty="0" err="1" smtClean="0"/>
              <a:t>developping</a:t>
            </a:r>
            <a:r>
              <a:rPr lang="en-US" dirty="0" smtClean="0"/>
              <a:t> its own products</a:t>
            </a:r>
          </a:p>
          <a:p>
            <a:r>
              <a:rPr lang="en-US" dirty="0" smtClean="0"/>
              <a:t>CMEMS is </a:t>
            </a:r>
            <a:r>
              <a:rPr lang="en-US" dirty="0" smtClean="0"/>
              <a:t>developing </a:t>
            </a:r>
            <a:r>
              <a:rPr lang="en-US" dirty="0" smtClean="0"/>
              <a:t>its own products</a:t>
            </a:r>
          </a:p>
          <a:p>
            <a:pPr lvl="1"/>
            <a:r>
              <a:rPr lang="en-US" sz="2000" dirty="0" smtClean="0"/>
              <a:t>Share expertise</a:t>
            </a:r>
          </a:p>
          <a:p>
            <a:pPr lvl="1"/>
            <a:r>
              <a:rPr lang="en-US" sz="2000" dirty="0" smtClean="0"/>
              <a:t>Share datasets</a:t>
            </a:r>
          </a:p>
          <a:p>
            <a:pPr lvl="1"/>
            <a:r>
              <a:rPr lang="en-US" sz="2000" dirty="0" smtClean="0"/>
              <a:t>Cross comparison ?</a:t>
            </a:r>
          </a:p>
          <a:p>
            <a:pPr lvl="1"/>
            <a:r>
              <a:rPr lang="en-US" sz="2000" dirty="0" smtClean="0"/>
              <a:t>And why not: a common catalogue ?</a:t>
            </a:r>
          </a:p>
          <a:p>
            <a:pPr lvl="1"/>
            <a:r>
              <a:rPr lang="en-US" sz="2000" dirty="0" smtClean="0"/>
              <a:t>Feedback </a:t>
            </a:r>
          </a:p>
          <a:p>
            <a:pPr marL="457200" lvl="1" indent="0">
              <a:buNone/>
            </a:pPr>
            <a:endParaRPr lang="en-US" sz="2000" dirty="0" smtClean="0"/>
          </a:p>
          <a:p>
            <a:pPr lvl="1"/>
            <a:endParaRPr lang="fr-FR" sz="2400" dirty="0" smtClean="0"/>
          </a:p>
          <a:p>
            <a:pPr marL="0" indent="0">
              <a:buNone/>
            </a:pPr>
            <a:endParaRPr lang="fr-FR" sz="2400" dirty="0" smtClean="0"/>
          </a:p>
          <a:p>
            <a:pPr marL="0" indent="0">
              <a:buNone/>
            </a:pPr>
            <a:endParaRPr lang="fr-FR" sz="2800" dirty="0"/>
          </a:p>
          <a:p>
            <a:pPr marL="0" indent="0">
              <a:buNone/>
            </a:pPr>
            <a:endParaRPr lang="fr-FR" sz="2400" dirty="0"/>
          </a:p>
          <a:p>
            <a:pPr lvl="1"/>
            <a:endParaRPr lang="fr-FR" sz="1600" dirty="0" smtClean="0"/>
          </a:p>
          <a:p>
            <a:endParaRPr lang="fr-FR" sz="2000" dirty="0" smtClean="0"/>
          </a:p>
        </p:txBody>
      </p:sp>
    </p:spTree>
    <p:extLst>
      <p:ext uri="{BB962C8B-B14F-4D97-AF65-F5344CB8AC3E}">
        <p14:creationId xmlns:p14="http://schemas.microsoft.com/office/powerpoint/2010/main" val="1908683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err="1" smtClean="0"/>
              <a:t>Copernicus</a:t>
            </a:r>
            <a:endParaRPr lang="fr-FR" dirty="0"/>
          </a:p>
        </p:txBody>
      </p:sp>
      <p:sp>
        <p:nvSpPr>
          <p:cNvPr id="4" name="Espace réservé du contenu 3"/>
          <p:cNvSpPr>
            <a:spLocks noGrp="1"/>
          </p:cNvSpPr>
          <p:nvPr>
            <p:ph idx="1"/>
          </p:nvPr>
        </p:nvSpPr>
        <p:spPr>
          <a:xfrm>
            <a:off x="467544" y="1268760"/>
            <a:ext cx="8229600" cy="5112568"/>
          </a:xfrm>
        </p:spPr>
        <p:txBody>
          <a:bodyPr/>
          <a:lstStyle/>
          <a:p>
            <a:endParaRPr lang="fr-FR" sz="2400" dirty="0" smtClean="0"/>
          </a:p>
          <a:p>
            <a:endParaRPr lang="fr-FR" sz="2000" dirty="0" smtClean="0"/>
          </a:p>
          <a:p>
            <a:pPr marL="0" indent="0">
              <a:buNone/>
            </a:pPr>
            <a:endParaRPr lang="fr-FR" dirty="0" smtClean="0"/>
          </a:p>
        </p:txBody>
      </p:sp>
      <p:pic>
        <p:nvPicPr>
          <p:cNvPr id="2" name="Image 1"/>
          <p:cNvPicPr>
            <a:picLocks noChangeAspect="1"/>
          </p:cNvPicPr>
          <p:nvPr/>
        </p:nvPicPr>
        <p:blipFill>
          <a:blip r:embed="rId2"/>
          <a:stretch>
            <a:fillRect/>
          </a:stretch>
        </p:blipFill>
        <p:spPr>
          <a:xfrm>
            <a:off x="1619672" y="1268760"/>
            <a:ext cx="5832648" cy="5168094"/>
          </a:xfrm>
          <a:prstGeom prst="rect">
            <a:avLst/>
          </a:prstGeom>
        </p:spPr>
      </p:pic>
    </p:spTree>
    <p:extLst>
      <p:ext uri="{BB962C8B-B14F-4D97-AF65-F5344CB8AC3E}">
        <p14:creationId xmlns:p14="http://schemas.microsoft.com/office/powerpoint/2010/main" val="4160310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err="1" smtClean="0"/>
              <a:t>Proposals</a:t>
            </a:r>
            <a:endParaRPr lang="fr-FR" dirty="0"/>
          </a:p>
        </p:txBody>
      </p:sp>
      <p:sp>
        <p:nvSpPr>
          <p:cNvPr id="4" name="Espace réservé du contenu 3"/>
          <p:cNvSpPr>
            <a:spLocks noGrp="1"/>
          </p:cNvSpPr>
          <p:nvPr>
            <p:ph idx="1"/>
          </p:nvPr>
        </p:nvSpPr>
        <p:spPr>
          <a:xfrm>
            <a:off x="467543" y="1268760"/>
            <a:ext cx="8568953" cy="5112568"/>
          </a:xfrm>
        </p:spPr>
        <p:txBody>
          <a:bodyPr/>
          <a:lstStyle/>
          <a:p>
            <a:r>
              <a:rPr lang="en-US" sz="2400" dirty="0" smtClean="0"/>
              <a:t>SeaDataNet is aiming to better monitor its </a:t>
            </a:r>
            <a:r>
              <a:rPr lang="en-US" sz="2400" dirty="0" smtClean="0"/>
              <a:t>services</a:t>
            </a:r>
            <a:endParaRPr lang="en-US" sz="2400" dirty="0" smtClean="0"/>
          </a:p>
          <a:p>
            <a:r>
              <a:rPr lang="en-US" sz="2400" dirty="0" smtClean="0"/>
              <a:t>CMEMS is providing a monitoring service </a:t>
            </a:r>
          </a:p>
          <a:p>
            <a:pPr lvl="1"/>
            <a:r>
              <a:rPr lang="en-US" sz="2000" dirty="0"/>
              <a:t>More cooperation ?</a:t>
            </a:r>
            <a:r>
              <a:rPr lang="en-US" sz="1600" dirty="0" smtClean="0"/>
              <a:t/>
            </a:r>
            <a:br>
              <a:rPr lang="en-US" sz="1600" dirty="0" smtClean="0"/>
            </a:br>
            <a:r>
              <a:rPr lang="en-US" sz="1600" dirty="0" smtClean="0"/>
              <a:t/>
            </a:r>
            <a:br>
              <a:rPr lang="en-US" sz="1600" dirty="0" smtClean="0"/>
            </a:br>
            <a:endParaRPr lang="en-US" sz="1600" dirty="0" smtClean="0"/>
          </a:p>
          <a:p>
            <a:r>
              <a:rPr lang="en-US" sz="2400" dirty="0" err="1" smtClean="0"/>
              <a:t>SeaDataNet</a:t>
            </a:r>
            <a:r>
              <a:rPr lang="en-US" sz="2400" dirty="0" smtClean="0"/>
              <a:t> is aiming to integrate HF-RADAR datasets</a:t>
            </a:r>
          </a:p>
          <a:p>
            <a:r>
              <a:rPr lang="en-US" sz="2400" dirty="0" smtClean="0"/>
              <a:t>CMEMS started to integrate HF-Radar datasets</a:t>
            </a:r>
          </a:p>
          <a:p>
            <a:pPr lvl="1"/>
            <a:r>
              <a:rPr lang="en-US" sz="1800" dirty="0" smtClean="0"/>
              <a:t>More cooperation ?</a:t>
            </a:r>
          </a:p>
          <a:p>
            <a:pPr lvl="1"/>
            <a:endParaRPr lang="en-US" sz="1600" dirty="0"/>
          </a:p>
          <a:p>
            <a:r>
              <a:rPr lang="en-US" sz="2400" dirty="0" smtClean="0"/>
              <a:t>CMEMS</a:t>
            </a:r>
            <a:r>
              <a:rPr lang="en-US" sz="2000" dirty="0" smtClean="0"/>
              <a:t> </a:t>
            </a:r>
            <a:r>
              <a:rPr lang="en-US" sz="2400" dirty="0" smtClean="0"/>
              <a:t>is aiming to better give credit to the data providers</a:t>
            </a:r>
          </a:p>
          <a:p>
            <a:r>
              <a:rPr lang="en-US" sz="2400" dirty="0" err="1" smtClean="0"/>
              <a:t>SeaDataNet</a:t>
            </a:r>
            <a:r>
              <a:rPr lang="en-US" sz="2400" dirty="0" smtClean="0"/>
              <a:t> has an enhanced experience in using EDMO codes</a:t>
            </a:r>
          </a:p>
          <a:p>
            <a:pPr lvl="1"/>
            <a:r>
              <a:rPr lang="en-US" sz="2000" dirty="0" smtClean="0"/>
              <a:t>More cooperation ?</a:t>
            </a:r>
          </a:p>
          <a:p>
            <a:pPr marL="457200" lvl="1" indent="0">
              <a:buNone/>
            </a:pPr>
            <a:endParaRPr lang="en-US" sz="2000" dirty="0" smtClean="0"/>
          </a:p>
          <a:p>
            <a:pPr lvl="1"/>
            <a:endParaRPr lang="fr-FR" sz="2400" dirty="0" smtClean="0"/>
          </a:p>
          <a:p>
            <a:pPr marL="0" indent="0">
              <a:buNone/>
            </a:pPr>
            <a:endParaRPr lang="fr-FR" sz="2400" dirty="0" smtClean="0"/>
          </a:p>
          <a:p>
            <a:pPr marL="0" indent="0">
              <a:buNone/>
            </a:pPr>
            <a:endParaRPr lang="fr-FR" sz="2800" dirty="0"/>
          </a:p>
          <a:p>
            <a:pPr marL="0" indent="0">
              <a:buNone/>
            </a:pPr>
            <a:endParaRPr lang="fr-FR" sz="2400" dirty="0"/>
          </a:p>
          <a:p>
            <a:pPr lvl="1"/>
            <a:endParaRPr lang="fr-FR" sz="1600" dirty="0" smtClean="0"/>
          </a:p>
          <a:p>
            <a:endParaRPr lang="fr-FR" sz="2000" dirty="0" smtClean="0"/>
          </a:p>
        </p:txBody>
      </p:sp>
    </p:spTree>
    <p:extLst>
      <p:ext uri="{BB962C8B-B14F-4D97-AF65-F5344CB8AC3E}">
        <p14:creationId xmlns:p14="http://schemas.microsoft.com/office/powerpoint/2010/main" val="1277459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err="1" smtClean="0"/>
              <a:t>Proposals</a:t>
            </a:r>
            <a:endParaRPr lang="fr-FR" dirty="0"/>
          </a:p>
        </p:txBody>
      </p:sp>
      <p:sp>
        <p:nvSpPr>
          <p:cNvPr id="4" name="Espace réservé du contenu 3"/>
          <p:cNvSpPr>
            <a:spLocks noGrp="1"/>
          </p:cNvSpPr>
          <p:nvPr>
            <p:ph idx="1"/>
          </p:nvPr>
        </p:nvSpPr>
        <p:spPr>
          <a:xfrm>
            <a:off x="467543" y="1268760"/>
            <a:ext cx="8568953" cy="5112568"/>
          </a:xfrm>
        </p:spPr>
        <p:txBody>
          <a:bodyPr/>
          <a:lstStyle/>
          <a:p>
            <a:r>
              <a:rPr lang="en-US" sz="2800" dirty="0" err="1" smtClean="0"/>
              <a:t>SeaDataNet</a:t>
            </a:r>
            <a:r>
              <a:rPr lang="en-US" sz="2800" dirty="0" smtClean="0"/>
              <a:t> and CMEMS are both aiming in unlocking historical data.</a:t>
            </a:r>
          </a:p>
          <a:p>
            <a:r>
              <a:rPr lang="en-US" sz="2800" dirty="0" smtClean="0"/>
              <a:t>Each of the 2 projects may be </a:t>
            </a:r>
            <a:r>
              <a:rPr lang="en-US" sz="2800" dirty="0" smtClean="0"/>
              <a:t>successful </a:t>
            </a:r>
            <a:r>
              <a:rPr lang="en-US" sz="2800" dirty="0" smtClean="0"/>
              <a:t>or not</a:t>
            </a:r>
          </a:p>
          <a:p>
            <a:pPr lvl="1"/>
            <a:r>
              <a:rPr lang="en-US" sz="2400" dirty="0" smtClean="0"/>
              <a:t>Better sharing of information</a:t>
            </a:r>
          </a:p>
          <a:p>
            <a:pPr marL="0" indent="0">
              <a:buNone/>
            </a:pPr>
            <a:endParaRPr lang="en-US" sz="2000" dirty="0" smtClean="0"/>
          </a:p>
          <a:p>
            <a:pPr lvl="1"/>
            <a:endParaRPr lang="fr-FR" sz="2400" dirty="0" smtClean="0"/>
          </a:p>
          <a:p>
            <a:pPr marL="0" indent="0">
              <a:buNone/>
            </a:pPr>
            <a:endParaRPr lang="fr-FR" sz="2400" dirty="0" smtClean="0"/>
          </a:p>
          <a:p>
            <a:pPr marL="0" indent="0">
              <a:buNone/>
            </a:pPr>
            <a:endParaRPr lang="fr-FR" sz="2800" dirty="0"/>
          </a:p>
          <a:p>
            <a:pPr marL="0" indent="0">
              <a:buNone/>
            </a:pPr>
            <a:endParaRPr lang="fr-FR" sz="2400" dirty="0"/>
          </a:p>
          <a:p>
            <a:pPr lvl="1"/>
            <a:endParaRPr lang="fr-FR" sz="1600" dirty="0" smtClean="0"/>
          </a:p>
          <a:p>
            <a:endParaRPr lang="fr-FR" sz="2000" dirty="0" smtClean="0"/>
          </a:p>
        </p:txBody>
      </p:sp>
    </p:spTree>
    <p:extLst>
      <p:ext uri="{BB962C8B-B14F-4D97-AF65-F5344CB8AC3E}">
        <p14:creationId xmlns:p14="http://schemas.microsoft.com/office/powerpoint/2010/main" val="3684199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err="1"/>
              <a:t>F</a:t>
            </a:r>
            <a:r>
              <a:rPr lang="fr-FR" dirty="0" err="1" smtClean="0"/>
              <a:t>inally</a:t>
            </a:r>
            <a:r>
              <a:rPr lang="fr-FR" dirty="0" smtClean="0"/>
              <a:t>…</a:t>
            </a:r>
            <a:endParaRPr lang="fr-FR" dirty="0"/>
          </a:p>
        </p:txBody>
      </p:sp>
      <p:sp>
        <p:nvSpPr>
          <p:cNvPr id="4" name="Espace réservé du contenu 3"/>
          <p:cNvSpPr>
            <a:spLocks noGrp="1"/>
          </p:cNvSpPr>
          <p:nvPr>
            <p:ph idx="1"/>
          </p:nvPr>
        </p:nvSpPr>
        <p:spPr>
          <a:xfrm>
            <a:off x="467543" y="1268760"/>
            <a:ext cx="8568953" cy="5112568"/>
          </a:xfrm>
        </p:spPr>
        <p:txBody>
          <a:bodyPr/>
          <a:lstStyle/>
          <a:p>
            <a:r>
              <a:rPr lang="en-US" sz="2800" dirty="0" smtClean="0"/>
              <a:t>How we (data managers) could explain to potential data providers that they must deliver their data:</a:t>
            </a:r>
          </a:p>
          <a:p>
            <a:pPr lvl="1"/>
            <a:r>
              <a:rPr lang="en-US" sz="2400" dirty="0" smtClean="0"/>
              <a:t>Once to </a:t>
            </a:r>
            <a:r>
              <a:rPr lang="en-US" sz="2400" dirty="0" err="1" smtClean="0"/>
              <a:t>SeaDataNet</a:t>
            </a:r>
            <a:endParaRPr lang="en-US" sz="2400" dirty="0" smtClean="0"/>
          </a:p>
          <a:p>
            <a:pPr lvl="1"/>
            <a:r>
              <a:rPr lang="en-US" sz="2400" dirty="0" smtClean="0"/>
              <a:t>A second time to CMEMS INSTAC</a:t>
            </a:r>
          </a:p>
          <a:p>
            <a:pPr lvl="1"/>
            <a:r>
              <a:rPr lang="en-US" sz="2400" dirty="0" smtClean="0"/>
              <a:t>And in some cases a third time </a:t>
            </a:r>
            <a:r>
              <a:rPr lang="en-US" sz="2400" dirty="0" err="1" smtClean="0"/>
              <a:t>EMODnet</a:t>
            </a:r>
            <a:endParaRPr lang="en-US" sz="2400" dirty="0"/>
          </a:p>
          <a:p>
            <a:pPr lvl="1"/>
            <a:endParaRPr lang="en-US" sz="2400" dirty="0" smtClean="0"/>
          </a:p>
          <a:p>
            <a:pPr lvl="1"/>
            <a:r>
              <a:rPr lang="en-US" sz="2400" dirty="0" smtClean="0"/>
              <a:t>The message that we must deliver must be clear otherwise </a:t>
            </a:r>
            <a:r>
              <a:rPr lang="en-US" sz="2400" dirty="0" smtClean="0"/>
              <a:t>it will </a:t>
            </a:r>
            <a:r>
              <a:rPr lang="en-US" sz="2400" dirty="0" smtClean="0"/>
              <a:t>be scrambled</a:t>
            </a:r>
          </a:p>
          <a:p>
            <a:endParaRPr lang="en-US" sz="2000" dirty="0" smtClean="0"/>
          </a:p>
          <a:p>
            <a:pPr lvl="1"/>
            <a:endParaRPr lang="fr-FR" sz="2400" dirty="0" smtClean="0"/>
          </a:p>
          <a:p>
            <a:pPr marL="0" indent="0">
              <a:buNone/>
            </a:pPr>
            <a:endParaRPr lang="fr-FR" sz="2400" dirty="0" smtClean="0"/>
          </a:p>
          <a:p>
            <a:pPr marL="0" indent="0">
              <a:buNone/>
            </a:pPr>
            <a:endParaRPr lang="fr-FR" sz="2800" dirty="0"/>
          </a:p>
          <a:p>
            <a:pPr marL="0" indent="0">
              <a:buNone/>
            </a:pPr>
            <a:endParaRPr lang="fr-FR" sz="2400" dirty="0"/>
          </a:p>
          <a:p>
            <a:pPr lvl="1"/>
            <a:endParaRPr lang="fr-FR" sz="1600" dirty="0" smtClean="0"/>
          </a:p>
          <a:p>
            <a:endParaRPr lang="fr-FR" sz="2000" dirty="0" smtClean="0"/>
          </a:p>
        </p:txBody>
      </p:sp>
    </p:spTree>
    <p:extLst>
      <p:ext uri="{BB962C8B-B14F-4D97-AF65-F5344CB8AC3E}">
        <p14:creationId xmlns:p14="http://schemas.microsoft.com/office/powerpoint/2010/main" val="3771292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err="1" smtClean="0"/>
              <a:t>What</a:t>
            </a:r>
            <a:r>
              <a:rPr lang="fr-FR" dirty="0" smtClean="0"/>
              <a:t> are </a:t>
            </a:r>
            <a:r>
              <a:rPr lang="fr-FR" dirty="0" err="1" smtClean="0"/>
              <a:t>we</a:t>
            </a:r>
            <a:r>
              <a:rPr lang="fr-FR" dirty="0" smtClean="0"/>
              <a:t> </a:t>
            </a:r>
            <a:r>
              <a:rPr lang="fr-FR" dirty="0" err="1" smtClean="0"/>
              <a:t>looking</a:t>
            </a:r>
            <a:r>
              <a:rPr lang="fr-FR" dirty="0" smtClean="0"/>
              <a:t> for?</a:t>
            </a:r>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556376"/>
            <a:ext cx="2831878" cy="1800616"/>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3356992"/>
            <a:ext cx="5038725" cy="3190875"/>
          </a:xfrm>
          <a:prstGeom prst="rect">
            <a:avLst/>
          </a:prstGeom>
        </p:spPr>
      </p:pic>
    </p:spTree>
    <p:extLst>
      <p:ext uri="{BB962C8B-B14F-4D97-AF65-F5344CB8AC3E}">
        <p14:creationId xmlns:p14="http://schemas.microsoft.com/office/powerpoint/2010/main" val="4253162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err="1" smtClean="0"/>
              <a:t>Together</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1916832"/>
            <a:ext cx="4933950" cy="3152775"/>
          </a:xfrm>
          <a:prstGeom prst="rect">
            <a:avLst/>
          </a:prstGeom>
        </p:spPr>
      </p:pic>
    </p:spTree>
    <p:extLst>
      <p:ext uri="{BB962C8B-B14F-4D97-AF65-F5344CB8AC3E}">
        <p14:creationId xmlns:p14="http://schemas.microsoft.com/office/powerpoint/2010/main" val="3822657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smtClean="0"/>
              <a:t>CMEMS</a:t>
            </a:r>
            <a:endParaRPr lang="fr-FR" dirty="0"/>
          </a:p>
        </p:txBody>
      </p:sp>
      <p:sp>
        <p:nvSpPr>
          <p:cNvPr id="4" name="Espace réservé du contenu 3"/>
          <p:cNvSpPr>
            <a:spLocks noGrp="1"/>
          </p:cNvSpPr>
          <p:nvPr>
            <p:ph idx="1"/>
          </p:nvPr>
        </p:nvSpPr>
        <p:spPr>
          <a:xfrm>
            <a:off x="467544" y="1268760"/>
            <a:ext cx="8229600" cy="5112568"/>
          </a:xfrm>
        </p:spPr>
        <p:txBody>
          <a:bodyPr/>
          <a:lstStyle/>
          <a:p>
            <a:pPr lvl="1"/>
            <a:endParaRPr lang="fr-FR" sz="1800" dirty="0"/>
          </a:p>
          <a:p>
            <a:endParaRPr lang="fr-FR" sz="2000" dirty="0"/>
          </a:p>
          <a:p>
            <a:endParaRPr lang="fr-FR" sz="2000" dirty="0"/>
          </a:p>
          <a:p>
            <a:endParaRPr lang="fr-FR" sz="2000" dirty="0" smtClean="0"/>
          </a:p>
        </p:txBody>
      </p:sp>
      <p:pic>
        <p:nvPicPr>
          <p:cNvPr id="6" name="Image 5"/>
          <p:cNvPicPr>
            <a:picLocks noChangeAspect="1"/>
          </p:cNvPicPr>
          <p:nvPr/>
        </p:nvPicPr>
        <p:blipFill>
          <a:blip r:embed="rId2"/>
          <a:stretch>
            <a:fillRect/>
          </a:stretch>
        </p:blipFill>
        <p:spPr>
          <a:xfrm>
            <a:off x="251520" y="1268760"/>
            <a:ext cx="5184576" cy="5184576"/>
          </a:xfrm>
          <a:prstGeom prst="rect">
            <a:avLst/>
          </a:prstGeom>
        </p:spPr>
      </p:pic>
      <p:sp>
        <p:nvSpPr>
          <p:cNvPr id="7" name="ZoneTexte 6"/>
          <p:cNvSpPr txBox="1"/>
          <p:nvPr/>
        </p:nvSpPr>
        <p:spPr>
          <a:xfrm>
            <a:off x="5436096" y="2298358"/>
            <a:ext cx="3121880" cy="338554"/>
          </a:xfrm>
          <a:prstGeom prst="rect">
            <a:avLst/>
          </a:prstGeom>
          <a:noFill/>
        </p:spPr>
        <p:txBody>
          <a:bodyPr wrap="none" rtlCol="0">
            <a:spAutoFit/>
          </a:bodyPr>
          <a:lstStyle/>
          <a:p>
            <a:r>
              <a:rPr lang="fr-FR" sz="1600" dirty="0" smtClean="0">
                <a:sym typeface="Wingdings" panose="05000000000000000000" pitchFamily="2" charset="2"/>
              </a:rPr>
              <a:t> TAC: </a:t>
            </a:r>
            <a:r>
              <a:rPr lang="fr-FR" sz="1600" dirty="0" err="1" smtClean="0">
                <a:sym typeface="Wingdings" panose="05000000000000000000" pitchFamily="2" charset="2"/>
              </a:rPr>
              <a:t>Thematic</a:t>
            </a:r>
            <a:r>
              <a:rPr lang="fr-FR" sz="1600" dirty="0" smtClean="0">
                <a:sym typeface="Wingdings" panose="05000000000000000000" pitchFamily="2" charset="2"/>
              </a:rPr>
              <a:t> </a:t>
            </a:r>
            <a:r>
              <a:rPr lang="fr-FR" sz="1600" dirty="0" err="1" smtClean="0">
                <a:sym typeface="Wingdings" panose="05000000000000000000" pitchFamily="2" charset="2"/>
              </a:rPr>
              <a:t>Assembly</a:t>
            </a:r>
            <a:r>
              <a:rPr lang="fr-FR" sz="1600" dirty="0" smtClean="0">
                <a:sym typeface="Wingdings" panose="05000000000000000000" pitchFamily="2" charset="2"/>
              </a:rPr>
              <a:t> Center</a:t>
            </a:r>
            <a:endParaRPr lang="fr-FR" sz="1600" dirty="0"/>
          </a:p>
        </p:txBody>
      </p:sp>
      <p:sp>
        <p:nvSpPr>
          <p:cNvPr id="8" name="ZoneTexte 7"/>
          <p:cNvSpPr txBox="1"/>
          <p:nvPr/>
        </p:nvSpPr>
        <p:spPr>
          <a:xfrm>
            <a:off x="5436096" y="3140968"/>
            <a:ext cx="3514295" cy="338554"/>
          </a:xfrm>
          <a:prstGeom prst="rect">
            <a:avLst/>
          </a:prstGeom>
          <a:noFill/>
        </p:spPr>
        <p:txBody>
          <a:bodyPr wrap="none" rtlCol="0">
            <a:spAutoFit/>
          </a:bodyPr>
          <a:lstStyle/>
          <a:p>
            <a:r>
              <a:rPr lang="fr-FR" sz="1600" dirty="0" smtClean="0">
                <a:sym typeface="Wingdings" panose="05000000000000000000" pitchFamily="2" charset="2"/>
              </a:rPr>
              <a:t> MFC: Monitoring </a:t>
            </a:r>
            <a:r>
              <a:rPr lang="fr-FR" sz="1600" dirty="0" err="1" smtClean="0">
                <a:sym typeface="Wingdings" panose="05000000000000000000" pitchFamily="2" charset="2"/>
              </a:rPr>
              <a:t>Forecasting</a:t>
            </a:r>
            <a:r>
              <a:rPr lang="fr-FR" sz="1600" dirty="0" smtClean="0">
                <a:sym typeface="Wingdings" panose="05000000000000000000" pitchFamily="2" charset="2"/>
              </a:rPr>
              <a:t> Center</a:t>
            </a:r>
            <a:endParaRPr lang="fr-FR" sz="1600" dirty="0"/>
          </a:p>
        </p:txBody>
      </p:sp>
      <p:sp>
        <p:nvSpPr>
          <p:cNvPr id="9" name="ZoneTexte 8"/>
          <p:cNvSpPr txBox="1"/>
          <p:nvPr/>
        </p:nvSpPr>
        <p:spPr>
          <a:xfrm>
            <a:off x="5413127" y="1272332"/>
            <a:ext cx="3185680" cy="923330"/>
          </a:xfrm>
          <a:prstGeom prst="rect">
            <a:avLst/>
          </a:prstGeom>
          <a:noFill/>
        </p:spPr>
        <p:txBody>
          <a:bodyPr wrap="none" rtlCol="0">
            <a:spAutoFit/>
          </a:bodyPr>
          <a:lstStyle/>
          <a:p>
            <a:r>
              <a:rPr lang="fr-FR" dirty="0" smtClean="0"/>
              <a:t>CMEMS </a:t>
            </a:r>
            <a:r>
              <a:rPr lang="fr-FR" dirty="0" err="1" smtClean="0"/>
              <a:t>responsability</a:t>
            </a:r>
            <a:r>
              <a:rPr lang="fr-FR" dirty="0" smtClean="0"/>
              <a:t> has been</a:t>
            </a:r>
          </a:p>
          <a:p>
            <a:r>
              <a:rPr lang="fr-FR" dirty="0" err="1"/>
              <a:t>d</a:t>
            </a:r>
            <a:r>
              <a:rPr lang="fr-FR" dirty="0" err="1" smtClean="0"/>
              <a:t>elegated</a:t>
            </a:r>
            <a:r>
              <a:rPr lang="fr-FR" dirty="0" smtClean="0"/>
              <a:t> to</a:t>
            </a:r>
          </a:p>
          <a:p>
            <a:r>
              <a:rPr lang="fr-FR" dirty="0" smtClean="0"/>
              <a:t>Mercator </a:t>
            </a:r>
            <a:r>
              <a:rPr lang="fr-FR" dirty="0" err="1" smtClean="0"/>
              <a:t>Ocean</a:t>
            </a:r>
            <a:r>
              <a:rPr lang="fr-FR" dirty="0" smtClean="0"/>
              <a:t> International </a:t>
            </a:r>
            <a:endParaRPr lang="fr-FR" dirty="0"/>
          </a:p>
        </p:txBody>
      </p:sp>
    </p:spTree>
    <p:extLst>
      <p:ext uri="{BB962C8B-B14F-4D97-AF65-F5344CB8AC3E}">
        <p14:creationId xmlns:p14="http://schemas.microsoft.com/office/powerpoint/2010/main" val="2292139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smtClean="0"/>
              <a:t>CMEMS</a:t>
            </a:r>
            <a:endParaRPr lang="fr-FR" dirty="0"/>
          </a:p>
        </p:txBody>
      </p:sp>
      <p:sp>
        <p:nvSpPr>
          <p:cNvPr id="4" name="Espace réservé du contenu 3"/>
          <p:cNvSpPr>
            <a:spLocks noGrp="1"/>
          </p:cNvSpPr>
          <p:nvPr>
            <p:ph idx="1"/>
          </p:nvPr>
        </p:nvSpPr>
        <p:spPr>
          <a:xfrm>
            <a:off x="467544" y="1268760"/>
            <a:ext cx="8229600" cy="5112568"/>
          </a:xfrm>
        </p:spPr>
        <p:txBody>
          <a:bodyPr/>
          <a:lstStyle/>
          <a:p>
            <a:pPr lvl="1"/>
            <a:endParaRPr lang="fr-FR" sz="1800" dirty="0"/>
          </a:p>
          <a:p>
            <a:endParaRPr lang="fr-FR" sz="2000" dirty="0"/>
          </a:p>
          <a:p>
            <a:endParaRPr lang="fr-FR" sz="2000" dirty="0"/>
          </a:p>
          <a:p>
            <a:endParaRPr lang="fr-FR" sz="2000" dirty="0" smtClean="0"/>
          </a:p>
        </p:txBody>
      </p:sp>
      <p:pic>
        <p:nvPicPr>
          <p:cNvPr id="2" name="Image 1"/>
          <p:cNvPicPr>
            <a:picLocks noChangeAspect="1"/>
          </p:cNvPicPr>
          <p:nvPr/>
        </p:nvPicPr>
        <p:blipFill>
          <a:blip r:embed="rId2"/>
          <a:stretch>
            <a:fillRect/>
          </a:stretch>
        </p:blipFill>
        <p:spPr>
          <a:xfrm>
            <a:off x="179512" y="1632798"/>
            <a:ext cx="4288890" cy="3789040"/>
          </a:xfrm>
          <a:prstGeom prst="rect">
            <a:avLst/>
          </a:prstGeom>
        </p:spPr>
      </p:pic>
      <p:pic>
        <p:nvPicPr>
          <p:cNvPr id="5" name="Image 4"/>
          <p:cNvPicPr>
            <a:picLocks noChangeAspect="1"/>
          </p:cNvPicPr>
          <p:nvPr/>
        </p:nvPicPr>
        <p:blipFill>
          <a:blip r:embed="rId3"/>
          <a:stretch>
            <a:fillRect/>
          </a:stretch>
        </p:blipFill>
        <p:spPr>
          <a:xfrm>
            <a:off x="4644009" y="1628800"/>
            <a:ext cx="4286546" cy="3789040"/>
          </a:xfrm>
          <a:prstGeom prst="rect">
            <a:avLst/>
          </a:prstGeom>
        </p:spPr>
      </p:pic>
      <p:sp>
        <p:nvSpPr>
          <p:cNvPr id="9" name="ZoneTexte 8"/>
          <p:cNvSpPr txBox="1"/>
          <p:nvPr/>
        </p:nvSpPr>
        <p:spPr>
          <a:xfrm>
            <a:off x="179512" y="1268760"/>
            <a:ext cx="2221762" cy="369332"/>
          </a:xfrm>
          <a:prstGeom prst="rect">
            <a:avLst/>
          </a:prstGeom>
          <a:noFill/>
        </p:spPr>
        <p:txBody>
          <a:bodyPr wrap="none" rtlCol="0">
            <a:spAutoFit/>
          </a:bodyPr>
          <a:lstStyle/>
          <a:p>
            <a:r>
              <a:rPr lang="fr-FR" dirty="0"/>
              <a:t>m</a:t>
            </a:r>
            <a:r>
              <a:rPr lang="fr-FR" dirty="0" smtClean="0"/>
              <a:t>arine.copernicus.eu</a:t>
            </a:r>
            <a:endParaRPr lang="fr-FR" dirty="0"/>
          </a:p>
        </p:txBody>
      </p:sp>
      <p:sp>
        <p:nvSpPr>
          <p:cNvPr id="10" name="ZoneTexte 9"/>
          <p:cNvSpPr txBox="1"/>
          <p:nvPr/>
        </p:nvSpPr>
        <p:spPr>
          <a:xfrm>
            <a:off x="4565520" y="1259468"/>
            <a:ext cx="3037370" cy="369332"/>
          </a:xfrm>
          <a:prstGeom prst="rect">
            <a:avLst/>
          </a:prstGeom>
          <a:noFill/>
        </p:spPr>
        <p:txBody>
          <a:bodyPr wrap="none" rtlCol="0">
            <a:spAutoFit/>
          </a:bodyPr>
          <a:lstStyle/>
          <a:p>
            <a:r>
              <a:rPr lang="fr-FR" dirty="0" smtClean="0"/>
              <a:t>Catalogue of CMEMS </a:t>
            </a:r>
            <a:r>
              <a:rPr lang="fr-FR" dirty="0" err="1" smtClean="0"/>
              <a:t>products</a:t>
            </a:r>
            <a:endParaRPr lang="fr-FR" dirty="0"/>
          </a:p>
        </p:txBody>
      </p:sp>
      <p:sp>
        <p:nvSpPr>
          <p:cNvPr id="12" name="ZoneTexte 11"/>
          <p:cNvSpPr txBox="1"/>
          <p:nvPr/>
        </p:nvSpPr>
        <p:spPr>
          <a:xfrm>
            <a:off x="179512" y="5445224"/>
            <a:ext cx="4291559" cy="338554"/>
          </a:xfrm>
          <a:prstGeom prst="rect">
            <a:avLst/>
          </a:prstGeom>
          <a:noFill/>
        </p:spPr>
        <p:txBody>
          <a:bodyPr wrap="none" rtlCol="0">
            <a:spAutoFit/>
          </a:bodyPr>
          <a:lstStyle/>
          <a:p>
            <a:pPr defTabSz="2230438"/>
            <a:r>
              <a:rPr lang="fr-FR" sz="1600" dirty="0" smtClean="0">
                <a:latin typeface="Arial" charset="0"/>
              </a:rPr>
              <a:t>Free and public data </a:t>
            </a:r>
            <a:r>
              <a:rPr lang="fr-FR" sz="1600" dirty="0" err="1" smtClean="0">
                <a:latin typeface="Arial" charset="0"/>
              </a:rPr>
              <a:t>access</a:t>
            </a:r>
            <a:r>
              <a:rPr lang="fr-FR" sz="1600" dirty="0" smtClean="0">
                <a:latin typeface="Arial" charset="0"/>
              </a:rPr>
              <a:t> </a:t>
            </a:r>
            <a:r>
              <a:rPr lang="fr-FR" sz="1600" dirty="0" err="1" smtClean="0">
                <a:latin typeface="Arial" charset="0"/>
              </a:rPr>
              <a:t>after</a:t>
            </a:r>
            <a:r>
              <a:rPr lang="fr-FR" sz="1600" dirty="0" smtClean="0">
                <a:latin typeface="Arial" charset="0"/>
              </a:rPr>
              <a:t> registration</a:t>
            </a:r>
          </a:p>
        </p:txBody>
      </p:sp>
      <p:sp>
        <p:nvSpPr>
          <p:cNvPr id="13" name="ZoneTexte 12"/>
          <p:cNvSpPr txBox="1"/>
          <p:nvPr/>
        </p:nvSpPr>
        <p:spPr>
          <a:xfrm>
            <a:off x="4596401" y="5445224"/>
            <a:ext cx="3203121" cy="1046440"/>
          </a:xfrm>
          <a:prstGeom prst="rect">
            <a:avLst/>
          </a:prstGeom>
          <a:noFill/>
        </p:spPr>
        <p:txBody>
          <a:bodyPr wrap="none" rtlCol="0">
            <a:spAutoFit/>
          </a:bodyPr>
          <a:lstStyle/>
          <a:p>
            <a:pPr defTabSz="2230438"/>
            <a:r>
              <a:rPr lang="fr-FR" sz="1600" dirty="0" smtClean="0">
                <a:latin typeface="Arial" charset="0"/>
              </a:rPr>
              <a:t>FTP</a:t>
            </a:r>
          </a:p>
          <a:p>
            <a:pPr defTabSz="2230438"/>
            <a:r>
              <a:rPr lang="fr-FR" sz="1600" dirty="0" smtClean="0">
                <a:latin typeface="Arial" charset="0"/>
              </a:rPr>
              <a:t>Motu (</a:t>
            </a:r>
            <a:r>
              <a:rPr lang="fr-FR" sz="1600" dirty="0" err="1" smtClean="0">
                <a:latin typeface="Arial" charset="0"/>
              </a:rPr>
              <a:t>Thredds</a:t>
            </a:r>
            <a:r>
              <a:rPr lang="fr-FR" sz="1600" dirty="0" smtClean="0">
                <a:latin typeface="Arial" charset="0"/>
              </a:rPr>
              <a:t> + authentification)</a:t>
            </a:r>
          </a:p>
          <a:p>
            <a:pPr lvl="1" defTabSz="2230438"/>
            <a:r>
              <a:rPr lang="fr-FR" sz="1400" dirty="0" smtClean="0">
                <a:latin typeface="Arial" charset="0"/>
              </a:rPr>
              <a:t>WMS, </a:t>
            </a:r>
            <a:r>
              <a:rPr lang="fr-FR" sz="1400" dirty="0" err="1" smtClean="0">
                <a:latin typeface="Arial" charset="0"/>
              </a:rPr>
              <a:t>subsetter</a:t>
            </a:r>
            <a:r>
              <a:rPr lang="fr-FR" sz="1400" dirty="0" smtClean="0">
                <a:latin typeface="Arial" charset="0"/>
              </a:rPr>
              <a:t>, DGF</a:t>
            </a:r>
          </a:p>
          <a:p>
            <a:pPr defTabSz="2230438"/>
            <a:r>
              <a:rPr lang="fr-FR" sz="1600" dirty="0" err="1" smtClean="0">
                <a:latin typeface="Arial" charset="0"/>
              </a:rPr>
              <a:t>Centralised</a:t>
            </a:r>
            <a:r>
              <a:rPr lang="fr-FR" sz="1600" dirty="0" smtClean="0">
                <a:latin typeface="Arial" charset="0"/>
              </a:rPr>
              <a:t> distribution(DU)</a:t>
            </a:r>
          </a:p>
        </p:txBody>
      </p:sp>
    </p:spTree>
    <p:extLst>
      <p:ext uri="{BB962C8B-B14F-4D97-AF65-F5344CB8AC3E}">
        <p14:creationId xmlns:p14="http://schemas.microsoft.com/office/powerpoint/2010/main" val="4251918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err="1" smtClean="0"/>
              <a:t>InSitu</a:t>
            </a:r>
            <a:r>
              <a:rPr lang="fr-FR" dirty="0" smtClean="0"/>
              <a:t> TAC organisation</a:t>
            </a:r>
            <a:endParaRPr lang="fr-FR" dirty="0"/>
          </a:p>
        </p:txBody>
      </p:sp>
      <p:sp>
        <p:nvSpPr>
          <p:cNvPr id="4" name="Espace réservé du contenu 3"/>
          <p:cNvSpPr>
            <a:spLocks noGrp="1"/>
          </p:cNvSpPr>
          <p:nvPr>
            <p:ph idx="1"/>
          </p:nvPr>
        </p:nvSpPr>
        <p:spPr>
          <a:xfrm>
            <a:off x="467543" y="1268760"/>
            <a:ext cx="8497069" cy="5112568"/>
          </a:xfrm>
        </p:spPr>
        <p:txBody>
          <a:bodyPr/>
          <a:lstStyle/>
          <a:p>
            <a:endParaRPr lang="fr-FR" sz="2000" dirty="0"/>
          </a:p>
          <a:p>
            <a:endParaRPr lang="fr-FR" sz="2000" dirty="0"/>
          </a:p>
          <a:p>
            <a:endParaRPr lang="fr-FR" sz="2000" dirty="0" smtClean="0"/>
          </a:p>
        </p:txBody>
      </p:sp>
      <p:pic>
        <p:nvPicPr>
          <p:cNvPr id="2" name="Image 1"/>
          <p:cNvPicPr>
            <a:picLocks noChangeAspect="1"/>
          </p:cNvPicPr>
          <p:nvPr/>
        </p:nvPicPr>
        <p:blipFill>
          <a:blip r:embed="rId2"/>
          <a:stretch>
            <a:fillRect/>
          </a:stretch>
        </p:blipFill>
        <p:spPr>
          <a:xfrm>
            <a:off x="1115614" y="1293251"/>
            <a:ext cx="6984778" cy="5179189"/>
          </a:xfrm>
          <a:prstGeom prst="rect">
            <a:avLst/>
          </a:prstGeom>
        </p:spPr>
      </p:pic>
    </p:spTree>
    <p:extLst>
      <p:ext uri="{BB962C8B-B14F-4D97-AF65-F5344CB8AC3E}">
        <p14:creationId xmlns:p14="http://schemas.microsoft.com/office/powerpoint/2010/main" val="4274500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err="1" smtClean="0"/>
              <a:t>InSitu</a:t>
            </a:r>
            <a:r>
              <a:rPr lang="fr-FR" dirty="0" smtClean="0"/>
              <a:t> TAC: </a:t>
            </a:r>
            <a:r>
              <a:rPr lang="fr-FR" dirty="0" err="1" smtClean="0"/>
              <a:t>product</a:t>
            </a:r>
            <a:r>
              <a:rPr lang="fr-FR" dirty="0" smtClean="0"/>
              <a:t> catalogue</a:t>
            </a:r>
            <a:endParaRPr lang="fr-FR" dirty="0"/>
          </a:p>
        </p:txBody>
      </p:sp>
      <p:sp>
        <p:nvSpPr>
          <p:cNvPr id="4" name="Espace réservé du contenu 3"/>
          <p:cNvSpPr>
            <a:spLocks noGrp="1"/>
          </p:cNvSpPr>
          <p:nvPr>
            <p:ph idx="1"/>
          </p:nvPr>
        </p:nvSpPr>
        <p:spPr>
          <a:xfrm>
            <a:off x="467543" y="1268760"/>
            <a:ext cx="8568953" cy="5112568"/>
          </a:xfrm>
        </p:spPr>
        <p:txBody>
          <a:bodyPr/>
          <a:lstStyle/>
          <a:p>
            <a:r>
              <a:rPr lang="fr-FR" sz="1800" dirty="0" smtClean="0"/>
              <a:t>Catalogue of the INSTAC </a:t>
            </a:r>
            <a:r>
              <a:rPr lang="fr-FR" sz="1800" dirty="0" err="1" smtClean="0"/>
              <a:t>products</a:t>
            </a:r>
            <a:r>
              <a:rPr lang="fr-FR" sz="1800" dirty="0" smtClean="0"/>
              <a:t>: 22 </a:t>
            </a:r>
            <a:r>
              <a:rPr lang="fr-FR" sz="1800" dirty="0" err="1" smtClean="0"/>
              <a:t>products</a:t>
            </a:r>
            <a:endParaRPr lang="fr-FR" sz="1800" dirty="0" smtClean="0"/>
          </a:p>
          <a:p>
            <a:pPr lvl="1"/>
            <a:r>
              <a:rPr lang="fr-FR" sz="1600" dirty="0" smtClean="0"/>
              <a:t>NRT</a:t>
            </a:r>
          </a:p>
          <a:p>
            <a:pPr lvl="2"/>
            <a:r>
              <a:rPr lang="fr-FR" sz="1600" dirty="0" smtClean="0"/>
              <a:t>7 </a:t>
            </a:r>
            <a:r>
              <a:rPr lang="fr-FR" sz="1600" dirty="0" err="1" smtClean="0"/>
              <a:t>regional</a:t>
            </a:r>
            <a:r>
              <a:rPr lang="fr-FR" sz="1600" dirty="0" smtClean="0"/>
              <a:t> </a:t>
            </a:r>
            <a:r>
              <a:rPr lang="fr-FR" sz="1600" dirty="0" err="1" smtClean="0"/>
              <a:t>products</a:t>
            </a:r>
            <a:r>
              <a:rPr lang="fr-FR" sz="1600" dirty="0" smtClean="0"/>
              <a:t> </a:t>
            </a:r>
            <a:r>
              <a:rPr lang="fr-FR" sz="1600" dirty="0" err="1" smtClean="0"/>
              <a:t>multiparameters</a:t>
            </a:r>
            <a:endParaRPr lang="fr-FR" sz="1600" dirty="0" smtClean="0"/>
          </a:p>
          <a:p>
            <a:pPr lvl="2"/>
            <a:r>
              <a:rPr lang="fr-FR" sz="1600" dirty="0" smtClean="0"/>
              <a:t>1 objective </a:t>
            </a:r>
            <a:r>
              <a:rPr lang="fr-FR" sz="1600" dirty="0" err="1" smtClean="0"/>
              <a:t>analysed</a:t>
            </a:r>
            <a:r>
              <a:rPr lang="fr-FR" sz="1600" dirty="0" smtClean="0"/>
              <a:t> global </a:t>
            </a:r>
            <a:r>
              <a:rPr lang="fr-FR" sz="1600" dirty="0" err="1" smtClean="0"/>
              <a:t>product</a:t>
            </a:r>
            <a:r>
              <a:rPr lang="fr-FR" sz="1600" dirty="0" smtClean="0"/>
              <a:t> (T&amp; S)</a:t>
            </a:r>
          </a:p>
          <a:p>
            <a:pPr lvl="2"/>
            <a:r>
              <a:rPr lang="fr-FR" sz="1600" dirty="0" smtClean="0"/>
              <a:t>1 </a:t>
            </a:r>
            <a:r>
              <a:rPr lang="fr-FR" sz="1600" dirty="0" err="1" smtClean="0"/>
              <a:t>current</a:t>
            </a:r>
            <a:r>
              <a:rPr lang="fr-FR" sz="1600" dirty="0" smtClean="0"/>
              <a:t> global </a:t>
            </a:r>
            <a:r>
              <a:rPr lang="fr-FR" sz="1600" dirty="0" err="1" smtClean="0"/>
              <a:t>product</a:t>
            </a:r>
            <a:r>
              <a:rPr lang="fr-FR" sz="1600" dirty="0" smtClean="0"/>
              <a:t>  (</a:t>
            </a:r>
            <a:r>
              <a:rPr lang="fr-FR" sz="1600" dirty="0" err="1" smtClean="0"/>
              <a:t>currents</a:t>
            </a:r>
            <a:r>
              <a:rPr lang="fr-FR" sz="1600" dirty="0" smtClean="0"/>
              <a:t> </a:t>
            </a:r>
            <a:r>
              <a:rPr lang="fr-FR" sz="1600" dirty="0" err="1" smtClean="0"/>
              <a:t>derived</a:t>
            </a:r>
            <a:r>
              <a:rPr lang="fr-FR" sz="1600" dirty="0" smtClean="0"/>
              <a:t> </a:t>
            </a:r>
            <a:r>
              <a:rPr lang="fr-FR" sz="1600" dirty="0" err="1" smtClean="0"/>
              <a:t>from</a:t>
            </a:r>
            <a:r>
              <a:rPr lang="fr-FR" sz="1600" dirty="0" smtClean="0"/>
              <a:t> the surface drifters drifts + HF radar)</a:t>
            </a:r>
          </a:p>
          <a:p>
            <a:pPr lvl="2"/>
            <a:r>
              <a:rPr lang="fr-FR" sz="1600" dirty="0" smtClean="0"/>
              <a:t>1 global </a:t>
            </a:r>
            <a:r>
              <a:rPr lang="fr-FR" sz="1600" dirty="0" err="1" smtClean="0"/>
              <a:t>carbon</a:t>
            </a:r>
            <a:r>
              <a:rPr lang="fr-FR" sz="1600" dirty="0" smtClean="0"/>
              <a:t> </a:t>
            </a:r>
            <a:r>
              <a:rPr lang="fr-FR" sz="1600" dirty="0" err="1" smtClean="0"/>
              <a:t>product</a:t>
            </a:r>
            <a:endParaRPr lang="fr-FR" sz="1600" dirty="0" smtClean="0"/>
          </a:p>
          <a:p>
            <a:pPr lvl="1"/>
            <a:r>
              <a:rPr lang="fr-FR" sz="1600" dirty="0" smtClean="0"/>
              <a:t>REP (</a:t>
            </a:r>
            <a:r>
              <a:rPr lang="fr-FR" sz="1600" dirty="0" err="1" smtClean="0"/>
              <a:t>REProcessed</a:t>
            </a:r>
            <a:r>
              <a:rPr lang="fr-FR" sz="1600" dirty="0" smtClean="0"/>
              <a:t>)</a:t>
            </a:r>
          </a:p>
          <a:p>
            <a:pPr lvl="2"/>
            <a:r>
              <a:rPr lang="fr-FR" sz="1600" dirty="0" smtClean="0"/>
              <a:t>Global  T&amp;S </a:t>
            </a:r>
            <a:r>
              <a:rPr lang="fr-FR" sz="1600" dirty="0" err="1" smtClean="0"/>
              <a:t>product</a:t>
            </a:r>
            <a:endParaRPr lang="fr-FR" sz="1600" dirty="0" smtClean="0"/>
          </a:p>
          <a:p>
            <a:pPr lvl="3"/>
            <a:r>
              <a:rPr lang="fr-FR" sz="1600" dirty="0" smtClean="0"/>
              <a:t>6 </a:t>
            </a:r>
            <a:r>
              <a:rPr lang="fr-FR" sz="1600" dirty="0" err="1" smtClean="0"/>
              <a:t>regional</a:t>
            </a:r>
            <a:r>
              <a:rPr lang="fr-FR" sz="1600" dirty="0" smtClean="0"/>
              <a:t> </a:t>
            </a:r>
            <a:r>
              <a:rPr lang="fr-FR" sz="1600" dirty="0" err="1" smtClean="0"/>
              <a:t>products</a:t>
            </a:r>
            <a:r>
              <a:rPr lang="fr-FR" sz="1600" dirty="0" smtClean="0"/>
              <a:t> (</a:t>
            </a:r>
            <a:r>
              <a:rPr lang="fr-FR" sz="1600" dirty="0" err="1" smtClean="0"/>
              <a:t>will</a:t>
            </a:r>
            <a:r>
              <a:rPr lang="fr-FR" sz="1600" dirty="0" smtClean="0"/>
              <a:t> </a:t>
            </a:r>
            <a:r>
              <a:rPr lang="fr-FR" sz="1600" dirty="0" err="1" smtClean="0"/>
              <a:t>be</a:t>
            </a:r>
            <a:r>
              <a:rPr lang="fr-FR" sz="1600" dirty="0" smtClean="0"/>
              <a:t> no more </a:t>
            </a:r>
            <a:r>
              <a:rPr lang="fr-FR" sz="1600" dirty="0" err="1" smtClean="0"/>
              <a:t>maintained</a:t>
            </a:r>
            <a:r>
              <a:rPr lang="fr-FR" sz="1600" dirty="0" smtClean="0"/>
              <a:t> in the future)</a:t>
            </a:r>
          </a:p>
          <a:p>
            <a:pPr lvl="2"/>
            <a:r>
              <a:rPr lang="fr-FR" sz="1600" dirty="0" smtClean="0"/>
              <a:t>1 objective </a:t>
            </a:r>
            <a:r>
              <a:rPr lang="fr-FR" sz="1600" dirty="0" err="1"/>
              <a:t>analysed</a:t>
            </a:r>
            <a:r>
              <a:rPr lang="fr-FR" sz="1600" dirty="0"/>
              <a:t> global </a:t>
            </a:r>
            <a:r>
              <a:rPr lang="fr-FR" sz="1600" dirty="0" err="1"/>
              <a:t>product</a:t>
            </a:r>
            <a:r>
              <a:rPr lang="fr-FR" sz="1600" dirty="0"/>
              <a:t> (T&amp; S)</a:t>
            </a:r>
          </a:p>
          <a:p>
            <a:pPr lvl="2"/>
            <a:r>
              <a:rPr lang="fr-FR" sz="1600" dirty="0"/>
              <a:t>1 </a:t>
            </a:r>
            <a:r>
              <a:rPr lang="fr-FR" sz="1600" dirty="0" err="1"/>
              <a:t>current</a:t>
            </a:r>
            <a:r>
              <a:rPr lang="fr-FR" sz="1600" dirty="0"/>
              <a:t> global </a:t>
            </a:r>
            <a:r>
              <a:rPr lang="fr-FR" sz="1600" dirty="0" err="1"/>
              <a:t>product</a:t>
            </a:r>
            <a:r>
              <a:rPr lang="fr-FR" sz="1600" dirty="0"/>
              <a:t>  (</a:t>
            </a:r>
            <a:r>
              <a:rPr lang="fr-FR" sz="1600" dirty="0" err="1"/>
              <a:t>currents</a:t>
            </a:r>
            <a:r>
              <a:rPr lang="fr-FR" sz="1600" dirty="0"/>
              <a:t> </a:t>
            </a:r>
            <a:r>
              <a:rPr lang="fr-FR" sz="1600" dirty="0" err="1"/>
              <a:t>derived</a:t>
            </a:r>
            <a:r>
              <a:rPr lang="fr-FR" sz="1600" dirty="0"/>
              <a:t> </a:t>
            </a:r>
            <a:r>
              <a:rPr lang="fr-FR" sz="1600" dirty="0" err="1"/>
              <a:t>from</a:t>
            </a:r>
            <a:r>
              <a:rPr lang="fr-FR" sz="1600" dirty="0"/>
              <a:t> the surface drifters </a:t>
            </a:r>
            <a:r>
              <a:rPr lang="fr-FR" sz="1600" dirty="0" smtClean="0"/>
              <a:t>drifts + HF radars)</a:t>
            </a:r>
            <a:endParaRPr lang="fr-FR" sz="1600" dirty="0"/>
          </a:p>
          <a:p>
            <a:pPr lvl="2"/>
            <a:r>
              <a:rPr lang="fr-FR" sz="1600" dirty="0" smtClean="0"/>
              <a:t>1 global </a:t>
            </a:r>
            <a:r>
              <a:rPr lang="fr-FR" sz="1600" dirty="0" err="1" smtClean="0"/>
              <a:t>wave</a:t>
            </a:r>
            <a:r>
              <a:rPr lang="fr-FR" sz="1600" dirty="0" smtClean="0"/>
              <a:t> </a:t>
            </a:r>
            <a:r>
              <a:rPr lang="fr-FR" sz="1600" dirty="0" err="1" smtClean="0"/>
              <a:t>product</a:t>
            </a:r>
            <a:endParaRPr lang="fr-FR" sz="1600" dirty="0" smtClean="0"/>
          </a:p>
          <a:p>
            <a:pPr lvl="2"/>
            <a:r>
              <a:rPr lang="fr-FR" sz="1600" dirty="0" smtClean="0"/>
              <a:t>1 global BGC </a:t>
            </a:r>
            <a:r>
              <a:rPr lang="fr-FR" sz="1600" dirty="0" err="1" smtClean="0"/>
              <a:t>product</a:t>
            </a:r>
            <a:endParaRPr lang="fr-FR" sz="1600" dirty="0" smtClean="0"/>
          </a:p>
          <a:p>
            <a:pPr lvl="2"/>
            <a:r>
              <a:rPr lang="fr-FR" sz="1600" dirty="0"/>
              <a:t>1 global </a:t>
            </a:r>
            <a:r>
              <a:rPr lang="fr-FR" sz="1600" dirty="0" err="1"/>
              <a:t>carbon</a:t>
            </a:r>
            <a:r>
              <a:rPr lang="fr-FR" sz="1600" dirty="0"/>
              <a:t> </a:t>
            </a:r>
            <a:r>
              <a:rPr lang="fr-FR" sz="1600" dirty="0" err="1"/>
              <a:t>product</a:t>
            </a:r>
            <a:endParaRPr lang="fr-FR" sz="1600" dirty="0"/>
          </a:p>
          <a:p>
            <a:pPr lvl="1"/>
            <a:endParaRPr lang="fr-FR" sz="1600" dirty="0" smtClean="0"/>
          </a:p>
          <a:p>
            <a:endParaRPr lang="fr-FR" sz="2000" dirty="0" smtClean="0"/>
          </a:p>
        </p:txBody>
      </p:sp>
    </p:spTree>
    <p:extLst>
      <p:ext uri="{BB962C8B-B14F-4D97-AF65-F5344CB8AC3E}">
        <p14:creationId xmlns:p14="http://schemas.microsoft.com/office/powerpoint/2010/main" val="2745070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4A2195-2818-4589-BD00-54EA998229C8}"/>
              </a:ext>
            </a:extLst>
          </p:cNvPr>
          <p:cNvSpPr>
            <a:spLocks noGrp="1"/>
          </p:cNvSpPr>
          <p:nvPr>
            <p:ph type="title" idx="4294967295"/>
          </p:nvPr>
        </p:nvSpPr>
        <p:spPr>
          <a:xfrm>
            <a:off x="1116013" y="136525"/>
            <a:ext cx="8027987" cy="771525"/>
          </a:xfrm>
          <a:prstGeom prst="rect">
            <a:avLst/>
          </a:prstGeom>
        </p:spPr>
        <p:txBody>
          <a:bodyPr/>
          <a:lstStyle/>
          <a:p>
            <a:r>
              <a:rPr lang="en-GB" dirty="0">
                <a:solidFill>
                  <a:schemeClr val="bg1"/>
                </a:solidFill>
              </a:rPr>
              <a:t>NRT products </a:t>
            </a:r>
          </a:p>
        </p:txBody>
      </p:sp>
      <p:pic>
        <p:nvPicPr>
          <p:cNvPr id="3" name="Image 2">
            <a:extLst>
              <a:ext uri="{FF2B5EF4-FFF2-40B4-BE49-F238E27FC236}">
                <a16:creationId xmlns:a16="http://schemas.microsoft.com/office/drawing/2014/main" id="{7276CC98-6809-428A-855E-CD483536A29A}"/>
              </a:ext>
            </a:extLst>
          </p:cNvPr>
          <p:cNvPicPr>
            <a:picLocks noChangeAspect="1"/>
          </p:cNvPicPr>
          <p:nvPr/>
        </p:nvPicPr>
        <p:blipFill>
          <a:blip r:embed="rId2"/>
          <a:stretch>
            <a:fillRect/>
          </a:stretch>
        </p:blipFill>
        <p:spPr>
          <a:xfrm>
            <a:off x="0" y="1639439"/>
            <a:ext cx="9144000" cy="3579122"/>
          </a:xfrm>
          <a:prstGeom prst="rect">
            <a:avLst/>
          </a:prstGeom>
        </p:spPr>
      </p:pic>
      <p:cxnSp>
        <p:nvCxnSpPr>
          <p:cNvPr id="5" name="Connecteur droit 4"/>
          <p:cNvCxnSpPr/>
          <p:nvPr/>
        </p:nvCxnSpPr>
        <p:spPr>
          <a:xfrm>
            <a:off x="4572000" y="1376772"/>
            <a:ext cx="0" cy="410445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893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4A2195-2818-4589-BD00-54EA998229C8}"/>
              </a:ext>
            </a:extLst>
          </p:cNvPr>
          <p:cNvSpPr>
            <a:spLocks noGrp="1"/>
          </p:cNvSpPr>
          <p:nvPr>
            <p:ph type="title" idx="4294967295"/>
          </p:nvPr>
        </p:nvSpPr>
        <p:spPr>
          <a:xfrm>
            <a:off x="1116013" y="136525"/>
            <a:ext cx="8027987" cy="771525"/>
          </a:xfrm>
          <a:prstGeom prst="rect">
            <a:avLst/>
          </a:prstGeom>
        </p:spPr>
        <p:txBody>
          <a:bodyPr/>
          <a:lstStyle/>
          <a:p>
            <a:r>
              <a:rPr lang="en-GB" dirty="0">
                <a:solidFill>
                  <a:schemeClr val="bg1"/>
                </a:solidFill>
              </a:rPr>
              <a:t>REP products </a:t>
            </a:r>
          </a:p>
        </p:txBody>
      </p:sp>
      <p:pic>
        <p:nvPicPr>
          <p:cNvPr id="6" name="Image 5">
            <a:extLst>
              <a:ext uri="{FF2B5EF4-FFF2-40B4-BE49-F238E27FC236}">
                <a16:creationId xmlns:a16="http://schemas.microsoft.com/office/drawing/2014/main" id="{B8A6B830-CDBD-4A93-ABAD-FF8EBA323701}"/>
              </a:ext>
            </a:extLst>
          </p:cNvPr>
          <p:cNvPicPr>
            <a:picLocks noChangeAspect="1"/>
          </p:cNvPicPr>
          <p:nvPr/>
        </p:nvPicPr>
        <p:blipFill>
          <a:blip r:embed="rId2"/>
          <a:stretch>
            <a:fillRect/>
          </a:stretch>
        </p:blipFill>
        <p:spPr>
          <a:xfrm>
            <a:off x="10763" y="5157191"/>
            <a:ext cx="2400997" cy="1016583"/>
          </a:xfrm>
          <a:prstGeom prst="rect">
            <a:avLst/>
          </a:prstGeom>
        </p:spPr>
      </p:pic>
      <p:pic>
        <p:nvPicPr>
          <p:cNvPr id="7" name="Image 6">
            <a:extLst>
              <a:ext uri="{FF2B5EF4-FFF2-40B4-BE49-F238E27FC236}">
                <a16:creationId xmlns:a16="http://schemas.microsoft.com/office/drawing/2014/main" id="{C78771DA-C9EE-49D5-BBA4-8FA9B42FBADC}"/>
              </a:ext>
            </a:extLst>
          </p:cNvPr>
          <p:cNvPicPr>
            <a:picLocks noChangeAspect="1"/>
          </p:cNvPicPr>
          <p:nvPr/>
        </p:nvPicPr>
        <p:blipFill>
          <a:blip r:embed="rId3"/>
          <a:stretch>
            <a:fillRect/>
          </a:stretch>
        </p:blipFill>
        <p:spPr>
          <a:xfrm>
            <a:off x="0" y="2162679"/>
            <a:ext cx="9144000" cy="2532642"/>
          </a:xfrm>
          <a:prstGeom prst="rect">
            <a:avLst/>
          </a:prstGeom>
        </p:spPr>
      </p:pic>
      <p:cxnSp>
        <p:nvCxnSpPr>
          <p:cNvPr id="5" name="Connecteur droit 4"/>
          <p:cNvCxnSpPr/>
          <p:nvPr/>
        </p:nvCxnSpPr>
        <p:spPr>
          <a:xfrm>
            <a:off x="4355976" y="1376772"/>
            <a:ext cx="0" cy="410445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338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dirty="0" err="1" smtClean="0"/>
              <a:t>With</a:t>
            </a:r>
            <a:r>
              <a:rPr lang="fr-FR" dirty="0" smtClean="0"/>
              <a:t> </a:t>
            </a:r>
            <a:r>
              <a:rPr lang="fr-FR" dirty="0" err="1" smtClean="0"/>
              <a:t>strong</a:t>
            </a:r>
            <a:r>
              <a:rPr lang="fr-FR" dirty="0" smtClean="0"/>
              <a:t> monitoring </a:t>
            </a:r>
            <a:r>
              <a:rPr lang="fr-FR" dirty="0" err="1" smtClean="0"/>
              <a:t>facilities</a:t>
            </a:r>
            <a:r>
              <a:rPr lang="fr-FR" dirty="0" smtClean="0"/>
              <a:t> </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196752"/>
            <a:ext cx="7092280" cy="3854963"/>
          </a:xfrm>
          <a:prstGeom prst="rect">
            <a:avLst/>
          </a:prstGeom>
        </p:spPr>
      </p:pic>
    </p:spTree>
    <p:extLst>
      <p:ext uri="{BB962C8B-B14F-4D97-AF65-F5344CB8AC3E}">
        <p14:creationId xmlns:p14="http://schemas.microsoft.com/office/powerpoint/2010/main" val="1674982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12552</TotalTime>
  <Words>785</Words>
  <Application>Microsoft Office PowerPoint</Application>
  <PresentationFormat>Affichage à l'écran (4:3)</PresentationFormat>
  <Paragraphs>215</Paragraphs>
  <Slides>24</Slides>
  <Notes>1</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24</vt:i4>
      </vt:variant>
    </vt:vector>
  </HeadingPairs>
  <TitlesOfParts>
    <vt:vector size="29" baseType="lpstr">
      <vt:lpstr>Arial</vt:lpstr>
      <vt:lpstr>Calibri</vt:lpstr>
      <vt:lpstr>Wingdings</vt:lpstr>
      <vt:lpstr>1_Thème Office</vt:lpstr>
      <vt:lpstr>1_Conception personnalisée</vt:lpstr>
      <vt:lpstr>Status of the CMEMS product, and how SeaDataNet and CMEMS could better collaborate on products presently distributed by CMEMS, SDN and EMODnet  L. Petit de la Villéon Ifremer  Head of Sismer Deputy coordinator of the CMEMS IN SITU TAC     SeaDataCloud GA 18 october 2019 –Brest- </vt:lpstr>
      <vt:lpstr>Copernicus</vt:lpstr>
      <vt:lpstr>CMEMS</vt:lpstr>
      <vt:lpstr>CMEMS</vt:lpstr>
      <vt:lpstr>InSitu TAC organisation</vt:lpstr>
      <vt:lpstr>InSitu TAC: product catalogue</vt:lpstr>
      <vt:lpstr>NRT products </vt:lpstr>
      <vt:lpstr>REP products </vt:lpstr>
      <vt:lpstr>With strong monitoring facilities </vt:lpstr>
      <vt:lpstr>With strong monitoring facilities </vt:lpstr>
      <vt:lpstr>With strong monitoring facilities </vt:lpstr>
      <vt:lpstr>InSitu TAC relying on SeaDataNet each time it is possible</vt:lpstr>
      <vt:lpstr>How this has been made possible ?</vt:lpstr>
      <vt:lpstr>CMEMS IN SITU TAC integrated in the European and International  in Situ data management landscape</vt:lpstr>
      <vt:lpstr>Présentation PowerPoint</vt:lpstr>
      <vt:lpstr>The european landscape for marine in situ data is now quite well established </vt:lpstr>
      <vt:lpstr>Proposals</vt:lpstr>
      <vt:lpstr>Proposals</vt:lpstr>
      <vt:lpstr>Proposals</vt:lpstr>
      <vt:lpstr>Proposals</vt:lpstr>
      <vt:lpstr>Proposals</vt:lpstr>
      <vt:lpstr>Finally…</vt:lpstr>
      <vt:lpstr>What are we looking for?</vt:lpstr>
      <vt:lpstr>Together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fgs</dc:title>
  <dc:creator>Fabrice Messal</dc:creator>
  <cp:lastModifiedBy>Michele FICHAUT, Ifremer Brest PDG-IRSI-SISMER, </cp:lastModifiedBy>
  <cp:revision>482</cp:revision>
  <cp:lastPrinted>2019-10-17T14:39:24Z</cp:lastPrinted>
  <dcterms:created xsi:type="dcterms:W3CDTF">2012-02-13T10:46:39Z</dcterms:created>
  <dcterms:modified xsi:type="dcterms:W3CDTF">2019-10-25T07:45:00Z</dcterms:modified>
</cp:coreProperties>
</file>